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1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0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043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59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8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7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14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6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7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7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1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0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5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14AD15C-F3FA-4C4D-A2A8-C9AA14F5614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A5A1343-C0D7-4092-A867-32E0603C2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88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401671" y="267478"/>
            <a:ext cx="8465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Integrating </a:t>
            </a:r>
            <a:r>
              <a:rPr lang="en-US" sz="2000" dirty="0" smtClean="0">
                <a:solidFill>
                  <a:schemeClr val="bg1"/>
                </a:solidFill>
              </a:rPr>
              <a:t>Network </a:t>
            </a:r>
            <a:r>
              <a:rPr lang="en-US" sz="2000" dirty="0" smtClean="0">
                <a:solidFill>
                  <a:schemeClr val="bg1"/>
                </a:solidFill>
              </a:rPr>
              <a:t>Algorithms </a:t>
            </a:r>
            <a:r>
              <a:rPr lang="en-US" sz="2000" smtClean="0">
                <a:solidFill>
                  <a:schemeClr val="bg1"/>
                </a:solidFill>
              </a:rPr>
              <a:t>and ODE Modeling </a:t>
            </a:r>
            <a:r>
              <a:rPr lang="en-US" sz="2000" dirty="0" smtClean="0">
                <a:solidFill>
                  <a:schemeClr val="bg1"/>
                </a:solidFill>
              </a:rPr>
              <a:t>in Systems Biology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TM </a:t>
            </a:r>
            <a:r>
              <a:rPr lang="en-US" sz="1200" dirty="0" err="1" smtClean="0">
                <a:solidFill>
                  <a:schemeClr val="bg1"/>
                </a:solidFill>
              </a:rPr>
              <a:t>Murali</a:t>
            </a:r>
            <a:r>
              <a:rPr lang="en-US" sz="1200" dirty="0" smtClean="0">
                <a:solidFill>
                  <a:schemeClr val="bg1"/>
                </a:solidFill>
              </a:rPr>
              <a:t>, John J. Tyson, Jean </a:t>
            </a:r>
            <a:r>
              <a:rPr lang="en-US" sz="1200" dirty="0" err="1" smtClean="0">
                <a:solidFill>
                  <a:schemeClr val="bg1"/>
                </a:solidFill>
              </a:rPr>
              <a:t>Peccoud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579512" y="4175208"/>
            <a:ext cx="2287979" cy="22255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Identify Model Parameters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9080" y="4175208"/>
            <a:ext cx="2287979" cy="22255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Validate Predictions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71082" y="1082040"/>
            <a:ext cx="2287979" cy="22255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Identify key Interactions</a:t>
            </a:r>
          </a:p>
          <a:p>
            <a:pPr algn="ctr"/>
            <a:endParaRPr lang="en-US" dirty="0">
              <a:solidFill>
                <a:schemeClr val="bg2"/>
              </a:solidFill>
            </a:endParaRPr>
          </a:p>
          <a:p>
            <a:pPr algn="ctr"/>
            <a:endParaRPr lang="en-US" dirty="0" smtClean="0">
              <a:solidFill>
                <a:schemeClr val="bg2"/>
              </a:solidFill>
            </a:endParaRPr>
          </a:p>
          <a:p>
            <a:pPr algn="ctr"/>
            <a:endParaRPr lang="en-US" dirty="0">
              <a:solidFill>
                <a:schemeClr val="bg2"/>
              </a:solidFill>
            </a:endParaRPr>
          </a:p>
          <a:p>
            <a:pPr algn="ctr"/>
            <a:endParaRPr lang="en-US" dirty="0" smtClean="0">
              <a:solidFill>
                <a:schemeClr val="bg2"/>
              </a:solidFill>
            </a:endParaRPr>
          </a:p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47059" y="5288004"/>
            <a:ext cx="4032454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88" y="4924174"/>
            <a:ext cx="1493563" cy="13883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6" name="TextBox 25"/>
          <p:cNvSpPr txBox="1"/>
          <p:nvPr/>
        </p:nvSpPr>
        <p:spPr>
          <a:xfrm>
            <a:off x="1394194" y="2247436"/>
            <a:ext cx="132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Reconcile the 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93939" y="1829272"/>
            <a:ext cx="1645155" cy="1469006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3783152" y="1829272"/>
            <a:ext cx="151723" cy="130871"/>
          </a:xfrm>
          <a:prstGeom prst="triangle">
            <a:avLst/>
          </a:prstGeom>
          <a:solidFill>
            <a:schemeClr val="tx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4380188" y="1829272"/>
            <a:ext cx="151723" cy="130871"/>
          </a:xfrm>
          <a:prstGeom prst="triangle">
            <a:avLst/>
          </a:prstGeom>
          <a:solidFill>
            <a:schemeClr val="tx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4977224" y="1829272"/>
            <a:ext cx="151723" cy="130871"/>
          </a:xfrm>
          <a:prstGeom prst="triangle">
            <a:avLst/>
          </a:prstGeom>
          <a:solidFill>
            <a:schemeClr val="tx1">
              <a:lumMod val="6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783152" y="2224746"/>
            <a:ext cx="151723" cy="1308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339539" y="2458897"/>
            <a:ext cx="151723" cy="1308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39143" y="2611343"/>
            <a:ext cx="151723" cy="1308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91234" y="2159310"/>
            <a:ext cx="151723" cy="1308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570951" y="2645467"/>
            <a:ext cx="151723" cy="1308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862174" y="3080729"/>
            <a:ext cx="151723" cy="1308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238127" y="3080729"/>
            <a:ext cx="151723" cy="1308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4614081" y="3074615"/>
            <a:ext cx="151723" cy="1308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045710" y="3074615"/>
            <a:ext cx="151723" cy="1308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28" idx="3"/>
            <a:endCxn id="31" idx="0"/>
          </p:cNvCxnSpPr>
          <p:nvPr/>
        </p:nvCxnSpPr>
        <p:spPr>
          <a:xfrm>
            <a:off x="3859014" y="1960143"/>
            <a:ext cx="0" cy="2646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1" idx="4"/>
            <a:endCxn id="33" idx="0"/>
          </p:cNvCxnSpPr>
          <p:nvPr/>
        </p:nvCxnSpPr>
        <p:spPr>
          <a:xfrm>
            <a:off x="3859014" y="2355617"/>
            <a:ext cx="155990" cy="2557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3" idx="4"/>
            <a:endCxn id="37" idx="0"/>
          </p:cNvCxnSpPr>
          <p:nvPr/>
        </p:nvCxnSpPr>
        <p:spPr>
          <a:xfrm flipH="1">
            <a:off x="3938035" y="2742214"/>
            <a:ext cx="76969" cy="338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3"/>
            <a:endCxn id="33" idx="6"/>
          </p:cNvCxnSpPr>
          <p:nvPr/>
        </p:nvCxnSpPr>
        <p:spPr>
          <a:xfrm flipH="1">
            <a:off x="4090865" y="2570602"/>
            <a:ext cx="270893" cy="1061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3"/>
            <a:endCxn id="32" idx="7"/>
          </p:cNvCxnSpPr>
          <p:nvPr/>
        </p:nvCxnSpPr>
        <p:spPr>
          <a:xfrm flipH="1">
            <a:off x="4469042" y="2271015"/>
            <a:ext cx="444411" cy="2070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4"/>
            <a:endCxn id="38" idx="0"/>
          </p:cNvCxnSpPr>
          <p:nvPr/>
        </p:nvCxnSpPr>
        <p:spPr>
          <a:xfrm flipH="1">
            <a:off x="4313988" y="2589768"/>
            <a:ext cx="101412" cy="4909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4" idx="5"/>
            <a:endCxn id="40" idx="0"/>
          </p:cNvCxnSpPr>
          <p:nvPr/>
        </p:nvCxnSpPr>
        <p:spPr>
          <a:xfrm>
            <a:off x="5020737" y="2271015"/>
            <a:ext cx="100834" cy="803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" idx="3"/>
            <a:endCxn id="34" idx="0"/>
          </p:cNvCxnSpPr>
          <p:nvPr/>
        </p:nvCxnSpPr>
        <p:spPr>
          <a:xfrm flipH="1">
            <a:off x="4967095" y="1960143"/>
            <a:ext cx="85990" cy="199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4"/>
            <a:endCxn id="35" idx="0"/>
          </p:cNvCxnSpPr>
          <p:nvPr/>
        </p:nvCxnSpPr>
        <p:spPr>
          <a:xfrm flipH="1">
            <a:off x="4646812" y="2290181"/>
            <a:ext cx="320283" cy="3552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5" idx="4"/>
            <a:endCxn id="39" idx="0"/>
          </p:cNvCxnSpPr>
          <p:nvPr/>
        </p:nvCxnSpPr>
        <p:spPr>
          <a:xfrm>
            <a:off x="4646812" y="2776338"/>
            <a:ext cx="43130" cy="2982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9" idx="3"/>
            <a:endCxn id="32" idx="0"/>
          </p:cNvCxnSpPr>
          <p:nvPr/>
        </p:nvCxnSpPr>
        <p:spPr>
          <a:xfrm flipH="1">
            <a:off x="4415400" y="1960143"/>
            <a:ext cx="40649" cy="4987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371082" y="4579159"/>
            <a:ext cx="2562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Simulate the model &amp;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rioritize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redictions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406520" y="2247436"/>
            <a:ext cx="140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Build the ODE-model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6914794" y="4915861"/>
                <a:ext cx="1645155" cy="1469006"/>
              </a:xfrm>
              <a:prstGeom prst="rect">
                <a:avLst/>
              </a:prstGeom>
              <a:solidFill>
                <a:schemeClr val="bg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800" b="0" i="0" smtClean="0">
                                <a:latin typeface="Cambria Math" panose="02040503050406030204" pitchFamily="18" charset="0"/>
                              </a:rPr>
                              <m:t>Ydj</m:t>
                            </m:r>
                            <m:r>
                              <a:rPr lang="en-US" sz="8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num>
                      <m:den>
                        <m:r>
                          <a:rPr lang="en-US" sz="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800" b="0" i="1" smtClean="0">
                        <a:latin typeface="Cambria Math" panose="02040503050406030204" pitchFamily="18" charset="0"/>
                      </a:rPr>
                      <m:t>=[</m:t>
                    </m:r>
                    <m:r>
                      <m:rPr>
                        <m:sty m:val="p"/>
                      </m:rPr>
                      <a:rPr lang="en-US" sz="800" b="0" i="0" smtClean="0">
                        <a:latin typeface="Cambria Math" panose="02040503050406030204" pitchFamily="18" charset="0"/>
                      </a:rPr>
                      <m:t>Ydj</m:t>
                    </m:r>
                    <m:sSub>
                      <m:sSubPr>
                        <m:ctrlPr>
                          <a:rPr lang="en-US" sz="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b>
                        <m:r>
                          <a:rPr lang="en-US" sz="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800" b="0" i="1" smtClean="0">
                        <a:latin typeface="Cambria Math" panose="02040503050406030204" pitchFamily="18" charset="0"/>
                      </a:rPr>
                      <m:t>]</m:t>
                    </m:r>
                    <m:d>
                      <m:dPr>
                        <m:ctrlPr>
                          <a:rPr lang="en-US" sz="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8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sSub>
                              <m:sSubPr>
                                <m:ctrlPr>
                                  <a:rPr lang="en-US" sz="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800" b="0" i="0" smtClean="0">
                                    <a:latin typeface="Cambria Math" panose="02040503050406030204" pitchFamily="18" charset="0"/>
                                  </a:rPr>
                                  <m:t>Ydj</m:t>
                                </m:r>
                                <m:r>
                                  <a:rPr lang="en-US" sz="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p>
                        </m:sSup>
                      </m:e>
                    </m:d>
                  </m:oMath>
                </a14:m>
                <a:r>
                  <a:rPr lang="en-US" sz="1000" b="0" i="1" dirty="0" smtClean="0">
                    <a:latin typeface="Cambria Math" panose="02040503050406030204" pitchFamily="18" charset="0"/>
                  </a:rPr>
                  <a:t>...</a:t>
                </a:r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794" y="4915861"/>
                <a:ext cx="1645155" cy="14690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6" name="Picture 1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0427" y="4941176"/>
            <a:ext cx="1344470" cy="11294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08" name="Elbow Connector 107"/>
          <p:cNvCxnSpPr>
            <a:stCxn id="6" idx="0"/>
            <a:endCxn id="4" idx="1"/>
          </p:cNvCxnSpPr>
          <p:nvPr/>
        </p:nvCxnSpPr>
        <p:spPr>
          <a:xfrm rot="5400000" flipH="1" flipV="1">
            <a:off x="1396890" y="2201016"/>
            <a:ext cx="1980372" cy="1968012"/>
          </a:xfrm>
          <a:prstGeom prst="bent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4" idx="3"/>
            <a:endCxn id="5" idx="0"/>
          </p:cNvCxnSpPr>
          <p:nvPr/>
        </p:nvCxnSpPr>
        <p:spPr>
          <a:xfrm>
            <a:off x="5659061" y="2194836"/>
            <a:ext cx="2064441" cy="1980372"/>
          </a:xfrm>
          <a:prstGeom prst="bent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81093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71</TotalTime>
  <Words>39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 Math</vt:lpstr>
      <vt:lpstr>Corbel</vt:lpstr>
      <vt:lpstr>Depth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11</cp:revision>
  <dcterms:created xsi:type="dcterms:W3CDTF">2017-03-19T14:33:06Z</dcterms:created>
  <dcterms:modified xsi:type="dcterms:W3CDTF">2017-03-21T13:47:45Z</dcterms:modified>
</cp:coreProperties>
</file>