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_rels/notesSlide3.xml.rels" ContentType="application/vnd.openxmlformats-package.relationships+xml"/>
  <Override PartName="/ppt/notesSlides/_rels/notesSlide10.xml.rels" ContentType="application/vnd.openxmlformats-package.relationships+xml"/>
  <Override PartName="/ppt/_rels/presentation.xml.rels" ContentType="application/vnd.openxmlformats-package.relationships+xml"/>
  <Override PartName="/ppt/media/image5.wmf" ContentType="image/x-wmf"/>
  <Override PartName="/ppt/media/image20.png" ContentType="image/png"/>
  <Override PartName="/ppt/media/image10.jpeg" ContentType="image/jpeg"/>
  <Override PartName="/ppt/media/image7.wmf" ContentType="image/x-wmf"/>
  <Override PartName="/ppt/media/image13.png" ContentType="image/png"/>
  <Override PartName="/ppt/media/image9.wmf" ContentType="image/x-wmf"/>
  <Override PartName="/ppt/media/image22.png" ContentType="image/png"/>
  <Override PartName="/ppt/media/image15.png" ContentType="image/png"/>
  <Override PartName="/ppt/media/image24.png" ContentType="image/png"/>
  <Override PartName="/ppt/media/image17.png" ContentType="image/png"/>
  <Override PartName="/ppt/media/image26.png" ContentType="image/png"/>
  <Override PartName="/ppt/media/image19.png" ContentType="image/png"/>
  <Override PartName="/ppt/media/image3.jpeg" ContentType="image/jpeg"/>
  <Override PartName="/ppt/media/image28.png" ContentType="image/png"/>
  <Override PartName="/ppt/media/image31.jpeg" ContentType="image/jpeg"/>
  <Override PartName="/ppt/media/image2.wmf" ContentType="image/x-wmf"/>
  <Override PartName="/ppt/media/image4.wmf" ContentType="image/x-wmf"/>
  <Override PartName="/ppt/media/image6.wmf" ContentType="image/x-wmf"/>
  <Override PartName="/ppt/media/image12.png" ContentType="image/png"/>
  <Override PartName="/ppt/media/image21.png" ContentType="image/png"/>
  <Override PartName="/ppt/media/image8.wmf" ContentType="image/x-wmf"/>
  <Override PartName="/ppt/media/image11.jpeg" ContentType="image/jpeg"/>
  <Override PartName="/ppt/media/image14.png" ContentType="image/png"/>
  <Override PartName="/ppt/media/image23.png" ContentType="image/png"/>
  <Override PartName="/ppt/media/image16.png" ContentType="image/png"/>
  <Override PartName="/ppt/media/image30.wmf" ContentType="image/x-wmf"/>
  <Override PartName="/ppt/media/image25.png" ContentType="image/png"/>
  <Override PartName="/ppt/media/image18.png" ContentType="image/png"/>
  <Override PartName="/ppt/media/image1.png" ContentType="image/png"/>
  <Override PartName="/ppt/media/image27.jpeg" ContentType="image/jpeg"/>
  <Override PartName="/ppt/media/image29.jpeg" ContentType="image/jpeg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0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0.xml.rels" ContentType="application/vnd.openxmlformats-package.relationships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Click to edit the notes format</a:t>
            </a:r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r>
              <a:rPr lang="en-US"/>
              <a:t>&lt;header&gt;</a:t>
            </a:r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en-US"/>
              <a:t>&lt;date/time&gt;</a:t>
            </a:r>
            <a:endParaRPr/>
          </a:p>
        </p:txBody>
      </p:sp>
      <p:sp>
        <p:nvSpPr>
          <p:cNvPr id="77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en-US"/>
              <a:t>&lt;footer&gt;</a:t>
            </a:r>
            <a:endParaRPr/>
          </a:p>
        </p:txBody>
      </p:sp>
      <p:sp>
        <p:nvSpPr>
          <p:cNvPr id="78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5181D111-91A1-41C1-91D1-0141F1B13131}" type="slidenum">
              <a:rPr lang="en-US"/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78" name="TextShape 2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E1C13141-41C1-4121-B121-01D1A1F17171}" type="slidenum">
              <a:rPr lang="en-US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76" name="TextShape 2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21C18131-21D1-4161-81D1-0041617131F1}" type="slidenum">
              <a:rPr lang="en-US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92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52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92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52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Click to edit the title text formatClick to edit Master title style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11/4/14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11F1F1E1-41B1-4191-91A1-11E121B11131}" type="slidenum">
              <a:rPr lang="en-US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Click to edit the title text formatClick to edit Master title style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1">
              <a:buFont typeface="Arial"/>
              <a:buChar char="–"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2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3">
              <a:buFont typeface="Arial"/>
              <a:buChar char="–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11/4/14</a:t>
            </a:r>
            <a:endParaRPr/>
          </a:p>
        </p:txBody>
      </p:sp>
      <p:sp>
        <p:nvSpPr>
          <p:cNvPr id="40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41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F1610141-91E1-41A1-A1E1-0101618151B1}" type="slidenum">
              <a:rPr lang="en-US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0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7.wmf"/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png"/><Relationship Id="rId3" Type="http://schemas.openxmlformats.org/officeDocument/2006/relationships/image" Target="../media/image29.jpe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0" y="1631160"/>
            <a:ext cx="9143640" cy="19688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3600">
                <a:solidFill>
                  <a:srgbClr val="000000"/>
                </a:solidFill>
                <a:latin typeface="Candara"/>
              </a:rPr>
              <a:t>Reconstruction and</a:t>
            </a:r>
            <a:r>
              <a:rPr lang="en-US" sz="3600">
                <a:solidFill>
                  <a:srgbClr val="000000"/>
                </a:solidFill>
                <a:latin typeface="Candara"/>
              </a:rPr>
              <a:t>
</a:t>
            </a:r>
            <a:r>
              <a:rPr lang="en-US" sz="3600">
                <a:solidFill>
                  <a:srgbClr val="000000"/>
                </a:solidFill>
                <a:latin typeface="Candara"/>
              </a:rPr>
              <a:t>Characterization of Novel Network Components Associated with Wnt Signaling Pathways</a:t>
            </a:r>
            <a:endParaRPr/>
          </a:p>
        </p:txBody>
      </p:sp>
      <p:sp>
        <p:nvSpPr>
          <p:cNvPr id="80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en-US" sz="3200">
                <a:solidFill>
                  <a:srgbClr val="8b8b8b"/>
                </a:solidFill>
                <a:latin typeface="Candara"/>
              </a:rPr>
              <a:t>Shiv D. Kale, PhD</a:t>
            </a:r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18" name="Picture 7"/>
          <p:cNvPicPr/>
          <p:nvPr/>
        </p:nvPicPr>
        <p:blipFill>
          <a:blip r:embed="rId1"/>
          <a:stretch>
            <a:fillRect/>
          </a:stretch>
        </p:blipFill>
        <p:spPr>
          <a:xfrm>
            <a:off x="157320" y="3792240"/>
            <a:ext cx="2897280" cy="520200"/>
          </a:xfrm>
          <a:prstGeom prst="rect">
            <a:avLst/>
          </a:prstGeom>
        </p:spPr>
      </p:pic>
      <p:sp>
        <p:nvSpPr>
          <p:cNvPr id="219" name="Line 1"/>
          <p:cNvSpPr/>
          <p:nvPr/>
        </p:nvSpPr>
        <p:spPr>
          <a:xfrm flipV="1">
            <a:off x="3417120" y="3237480"/>
            <a:ext cx="5473440" cy="23400"/>
          </a:xfrm>
          <a:prstGeom prst="line">
            <a:avLst/>
          </a:prstGeom>
          <a:ln w="507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20" name="CustomShape 2"/>
          <p:cNvSpPr/>
          <p:nvPr/>
        </p:nvSpPr>
        <p:spPr>
          <a:xfrm>
            <a:off x="4228560" y="3237480"/>
            <a:ext cx="768600" cy="914040"/>
          </a:xfrm>
          <a:prstGeom prst="rect">
            <a:avLst>
              <a:gd fmla="val 50000" name="adj1"/>
              <a:gd fmla="val 0" name="adj2"/>
            </a:avLst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5400000"/>
          </a:gradFill>
          <a:ln w="12600">
            <a:solidFill>
              <a:srgbClr val="000000"/>
            </a:solidFill>
            <a:round/>
          </a:ln>
        </p:spPr>
      </p:sp>
      <p:sp>
        <p:nvSpPr>
          <p:cNvPr id="221" name="CustomShape 3"/>
          <p:cNvSpPr/>
          <p:nvPr/>
        </p:nvSpPr>
        <p:spPr>
          <a:xfrm>
            <a:off x="8507880" y="3237480"/>
            <a:ext cx="768600" cy="914040"/>
          </a:xfrm>
          <a:prstGeom prst="rect">
            <a:avLst>
              <a:gd fmla="val 50000" name="adj1"/>
              <a:gd fmla="val 0" name="adj2"/>
            </a:avLst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5400000"/>
          </a:gradFill>
          <a:ln w="12600">
            <a:solidFill>
              <a:srgbClr val="000000"/>
            </a:solidFill>
            <a:round/>
          </a:ln>
        </p:spPr>
      </p:sp>
      <p:sp>
        <p:nvSpPr>
          <p:cNvPr id="222" name="CustomShape 4"/>
          <p:cNvSpPr/>
          <p:nvPr/>
        </p:nvSpPr>
        <p:spPr>
          <a:xfrm>
            <a:off x="3531960" y="2323080"/>
            <a:ext cx="632160" cy="6390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ndara"/>
              </a:rPr>
              <a:t>Day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ndara"/>
              </a:rPr>
              <a:t>0</a:t>
            </a:r>
            <a:endParaRPr/>
          </a:p>
        </p:txBody>
      </p:sp>
      <p:sp>
        <p:nvSpPr>
          <p:cNvPr id="223" name="CustomShape 5"/>
          <p:cNvSpPr/>
          <p:nvPr/>
        </p:nvSpPr>
        <p:spPr>
          <a:xfrm>
            <a:off x="6041880" y="3260880"/>
            <a:ext cx="768600" cy="914040"/>
          </a:xfrm>
          <a:prstGeom prst="rect">
            <a:avLst>
              <a:gd fmla="val 50000" name="adj1"/>
              <a:gd fmla="val 0" name="adj2"/>
            </a:avLst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5400000"/>
          </a:gradFill>
          <a:ln w="12600">
            <a:solidFill>
              <a:srgbClr val="000000"/>
            </a:solidFill>
            <a:round/>
          </a:ln>
        </p:spPr>
      </p:sp>
      <p:sp>
        <p:nvSpPr>
          <p:cNvPr id="224" name="CustomShape 6"/>
          <p:cNvSpPr/>
          <p:nvPr/>
        </p:nvSpPr>
        <p:spPr>
          <a:xfrm>
            <a:off x="5333400" y="2346480"/>
            <a:ext cx="632160" cy="6390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>
                <a:latin typeface="Candara"/>
              </a:rPr>
              <a:t>Day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latin typeface="Candara"/>
              </a:rPr>
              <a:t>1</a:t>
            </a:r>
            <a:endParaRPr/>
          </a:p>
        </p:txBody>
      </p:sp>
      <p:sp>
        <p:nvSpPr>
          <p:cNvPr id="225" name="CustomShape 7"/>
          <p:cNvSpPr/>
          <p:nvPr/>
        </p:nvSpPr>
        <p:spPr>
          <a:xfrm>
            <a:off x="7810920" y="2323080"/>
            <a:ext cx="632160" cy="6390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ndara"/>
              </a:rPr>
              <a:t>Day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ndara"/>
              </a:rPr>
              <a:t>3</a:t>
            </a:r>
            <a:endParaRPr/>
          </a:p>
        </p:txBody>
      </p:sp>
      <p:sp>
        <p:nvSpPr>
          <p:cNvPr id="226" name="CustomShape 8"/>
          <p:cNvSpPr/>
          <p:nvPr/>
        </p:nvSpPr>
        <p:spPr>
          <a:xfrm>
            <a:off x="7645680" y="3814920"/>
            <a:ext cx="1167480" cy="1167480"/>
          </a:xfrm>
          <a:prstGeom prst="rect">
            <a:avLst>
              <a:gd fmla="val 25000" name="adj"/>
            </a:avLst>
          </a:prstGeom>
          <a:solidFill>
            <a:srgbClr val="ffff00"/>
          </a:solidFill>
          <a:ln w="19080">
            <a:solidFill>
              <a:srgbClr val="000000"/>
            </a:solidFill>
            <a:round/>
          </a:ln>
        </p:spPr>
      </p:sp>
      <p:sp>
        <p:nvSpPr>
          <p:cNvPr id="227" name="CustomShape 9"/>
          <p:cNvSpPr/>
          <p:nvPr/>
        </p:nvSpPr>
        <p:spPr>
          <a:xfrm>
            <a:off x="8301600" y="5516280"/>
            <a:ext cx="457200" cy="913680"/>
          </a:xfrm>
          <a:prstGeom prst="rect">
            <a:avLst>
              <a:gd fmla="val 47452" name="adj"/>
            </a:avLst>
          </a:prstGeom>
          <a:solidFill>
            <a:srgbClr val="ffff00"/>
          </a:solidFill>
          <a:ln w="9360">
            <a:solidFill>
              <a:srgbClr val="000000"/>
            </a:solidFill>
            <a:round/>
          </a:ln>
        </p:spPr>
      </p:sp>
      <p:sp>
        <p:nvSpPr>
          <p:cNvPr id="228" name="CustomShape 10"/>
          <p:cNvSpPr/>
          <p:nvPr/>
        </p:nvSpPr>
        <p:spPr>
          <a:xfrm>
            <a:off x="7738200" y="4955400"/>
            <a:ext cx="982800" cy="27288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ndara"/>
              </a:rPr>
              <a:t>Signaling</a:t>
            </a:r>
            <a:endParaRPr/>
          </a:p>
        </p:txBody>
      </p:sp>
      <p:sp>
        <p:nvSpPr>
          <p:cNvPr id="229" name="CustomShape 11"/>
          <p:cNvSpPr/>
          <p:nvPr/>
        </p:nvSpPr>
        <p:spPr>
          <a:xfrm>
            <a:off x="7594920" y="6343560"/>
            <a:ext cx="1269360" cy="27288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ndara"/>
              </a:rPr>
              <a:t>No Signaling</a:t>
            </a:r>
            <a:endParaRPr/>
          </a:p>
        </p:txBody>
      </p:sp>
      <p:sp>
        <p:nvSpPr>
          <p:cNvPr id="230" name="CustomShape 12"/>
          <p:cNvSpPr/>
          <p:nvPr/>
        </p:nvSpPr>
        <p:spPr>
          <a:xfrm>
            <a:off x="3058200" y="3287520"/>
            <a:ext cx="1578600" cy="63792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libri"/>
              </a:rPr>
              <a:t>Plate Cells and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libri"/>
              </a:rPr>
              <a:t>siRNA Silence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libri"/>
              </a:rPr>
              <a:t>Gene of interest</a:t>
            </a:r>
            <a:endParaRPr/>
          </a:p>
        </p:txBody>
      </p:sp>
      <p:sp>
        <p:nvSpPr>
          <p:cNvPr id="231" name="CustomShape 13"/>
          <p:cNvSpPr/>
          <p:nvPr/>
        </p:nvSpPr>
        <p:spPr>
          <a:xfrm>
            <a:off x="4610880" y="3287520"/>
            <a:ext cx="2139120" cy="100224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libri"/>
              </a:rPr>
              <a:t>Transfect Luciferase Reporter a</a:t>
            </a:r>
            <a:r>
              <a:rPr b="1" lang="en-US" sz="1200">
                <a:solidFill>
                  <a:srgbClr val="000000"/>
                </a:solidFill>
                <a:latin typeface="Calibri"/>
              </a:rPr>
              <a:t>nd secreted Wnt3a (sWnt3a) stimulus</a:t>
            </a:r>
            <a:endParaRPr/>
          </a:p>
        </p:txBody>
      </p:sp>
      <p:sp>
        <p:nvSpPr>
          <p:cNvPr id="232" name="CustomShape 14"/>
          <p:cNvSpPr/>
          <p:nvPr/>
        </p:nvSpPr>
        <p:spPr>
          <a:xfrm>
            <a:off x="3012840" y="4643640"/>
            <a:ext cx="1703160" cy="1523160"/>
          </a:xfrm>
          <a:prstGeom prst="rect">
            <a:avLst/>
          </a:prstGeom>
          <a:solidFill>
            <a:srgbClr val="d9d9d9"/>
          </a:solidFill>
          <a:ln w="19080">
            <a:solidFill>
              <a:srgbClr val="000000"/>
            </a:solidFill>
            <a:round/>
          </a:ln>
        </p:spPr>
      </p:sp>
      <p:sp>
        <p:nvSpPr>
          <p:cNvPr id="233" name="CustomShape 15"/>
          <p:cNvSpPr/>
          <p:nvPr/>
        </p:nvSpPr>
        <p:spPr>
          <a:xfrm>
            <a:off x="3468960" y="4533840"/>
            <a:ext cx="139320" cy="219240"/>
          </a:xfrm>
          <a:prstGeom prst="rect">
            <a:avLst>
              <a:gd fmla="val 25000" name="adj"/>
            </a:avLst>
          </a:prstGeom>
          <a:solidFill>
            <a:srgbClr val="ff0000"/>
          </a:solidFill>
          <a:ln w="9360">
            <a:solidFill>
              <a:srgbClr val="000000"/>
            </a:solidFill>
            <a:round/>
          </a:ln>
        </p:spPr>
      </p:sp>
      <p:sp>
        <p:nvSpPr>
          <p:cNvPr id="234" name="CustomShape 16"/>
          <p:cNvSpPr/>
          <p:nvPr/>
        </p:nvSpPr>
        <p:spPr>
          <a:xfrm>
            <a:off x="3055320" y="5262480"/>
            <a:ext cx="199440" cy="199440"/>
          </a:xfrm>
          <a:prstGeom prst="rect">
            <a:avLst>
              <a:gd fmla="val 16667" name="adj"/>
            </a:avLst>
          </a:prstGeom>
          <a:solidFill>
            <a:srgbClr val="008000"/>
          </a:solidFill>
          <a:ln w="9360">
            <a:solidFill>
              <a:srgbClr val="000000"/>
            </a:solidFill>
            <a:round/>
          </a:ln>
        </p:spPr>
      </p:sp>
      <p:sp>
        <p:nvSpPr>
          <p:cNvPr id="235" name="CustomShape 17"/>
          <p:cNvSpPr/>
          <p:nvPr/>
        </p:nvSpPr>
        <p:spPr>
          <a:xfrm>
            <a:off x="3091680" y="5842800"/>
            <a:ext cx="199440" cy="199440"/>
          </a:xfrm>
          <a:prstGeom prst="rect">
            <a:avLst>
              <a:gd fmla="val 16667" name="adj"/>
            </a:avLst>
          </a:prstGeom>
          <a:solidFill>
            <a:srgbClr val="31859c"/>
          </a:solidFill>
          <a:ln w="9360">
            <a:solidFill>
              <a:srgbClr val="000000"/>
            </a:solidFill>
            <a:round/>
          </a:ln>
        </p:spPr>
      </p:sp>
      <p:sp>
        <p:nvSpPr>
          <p:cNvPr id="236" name="CustomShape 18"/>
          <p:cNvSpPr/>
          <p:nvPr/>
        </p:nvSpPr>
        <p:spPr>
          <a:xfrm>
            <a:off x="3654360" y="4780080"/>
            <a:ext cx="977400" cy="919440"/>
          </a:xfrm>
          <a:prstGeom prst="rect">
            <a:avLst/>
          </a:prstGeom>
          <a:solidFill>
            <a:srgbClr val="f2f2f2"/>
          </a:solidFill>
          <a:ln w="9360">
            <a:solidFill>
              <a:srgbClr val="000000"/>
            </a:solidFill>
            <a:custDash>
              <a:ds d="140000" sp="105000"/>
            </a:custDash>
            <a:round/>
          </a:ln>
        </p:spPr>
      </p:sp>
      <p:sp>
        <p:nvSpPr>
          <p:cNvPr id="237" name="CustomShape 19"/>
          <p:cNvSpPr/>
          <p:nvPr/>
        </p:nvSpPr>
        <p:spPr>
          <a:xfrm>
            <a:off x="3738600" y="5842800"/>
            <a:ext cx="199440" cy="199440"/>
          </a:xfrm>
          <a:prstGeom prst="rect">
            <a:avLst>
              <a:gd fmla="val 16667" name="adj"/>
            </a:avLst>
          </a:prstGeom>
          <a:solidFill>
            <a:srgbClr val="953735"/>
          </a:solidFill>
          <a:ln w="9360">
            <a:solidFill>
              <a:srgbClr val="000000"/>
            </a:solidFill>
            <a:round/>
          </a:ln>
        </p:spPr>
      </p:sp>
      <p:sp>
        <p:nvSpPr>
          <p:cNvPr id="238" name="CustomShape 20"/>
          <p:cNvSpPr/>
          <p:nvPr/>
        </p:nvSpPr>
        <p:spPr>
          <a:xfrm>
            <a:off x="2939760" y="5079960"/>
            <a:ext cx="426240" cy="535680"/>
          </a:xfrm>
          <a:prstGeom prst="rect">
            <a:avLst>
              <a:gd fmla="val 13599" name="adj"/>
            </a:avLst>
          </a:prstGeom>
          <a:solidFill>
            <a:srgbClr val="ff0000"/>
          </a:solidFill>
          <a:ln w="9360">
            <a:solidFill>
              <a:srgbClr val="000000"/>
            </a:solidFill>
            <a:round/>
          </a:ln>
        </p:spPr>
      </p:sp>
      <p:sp>
        <p:nvSpPr>
          <p:cNvPr id="239" name="Line 21"/>
          <p:cNvSpPr/>
          <p:nvPr/>
        </p:nvSpPr>
        <p:spPr>
          <a:xfrm flipH="1">
            <a:off x="3154680" y="4753440"/>
            <a:ext cx="383760" cy="50868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240" name="Line 22"/>
          <p:cNvSpPr/>
          <p:nvPr/>
        </p:nvSpPr>
        <p:spPr>
          <a:xfrm flipH="1" flipV="1">
            <a:off x="3154680" y="5461920"/>
            <a:ext cx="36720" cy="38088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241" name="Line 23"/>
          <p:cNvSpPr/>
          <p:nvPr/>
        </p:nvSpPr>
        <p:spPr>
          <a:xfrm flipH="1">
            <a:off x="3291120" y="5942520"/>
            <a:ext cx="447120" cy="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242" name="CustomShape 24"/>
          <p:cNvSpPr/>
          <p:nvPr/>
        </p:nvSpPr>
        <p:spPr>
          <a:xfrm>
            <a:off x="705960" y="4643640"/>
            <a:ext cx="1703160" cy="1523160"/>
          </a:xfrm>
          <a:prstGeom prst="rect">
            <a:avLst/>
          </a:prstGeom>
          <a:solidFill>
            <a:srgbClr val="d9d9d9"/>
          </a:solidFill>
          <a:ln w="19080">
            <a:solidFill>
              <a:srgbClr val="000000"/>
            </a:solidFill>
            <a:round/>
          </a:ln>
        </p:spPr>
      </p:sp>
      <p:sp>
        <p:nvSpPr>
          <p:cNvPr id="243" name="CustomShape 25"/>
          <p:cNvSpPr/>
          <p:nvPr/>
        </p:nvSpPr>
        <p:spPr>
          <a:xfrm>
            <a:off x="1162080" y="4533840"/>
            <a:ext cx="139320" cy="219240"/>
          </a:xfrm>
          <a:prstGeom prst="rect">
            <a:avLst>
              <a:gd fmla="val 25000" name="adj"/>
            </a:avLst>
          </a:prstGeom>
          <a:solidFill>
            <a:srgbClr val="ff0000"/>
          </a:solidFill>
          <a:ln w="9360">
            <a:solidFill>
              <a:srgbClr val="000000"/>
            </a:solidFill>
            <a:round/>
          </a:ln>
        </p:spPr>
      </p:sp>
      <p:sp>
        <p:nvSpPr>
          <p:cNvPr id="244" name="CustomShape 26"/>
          <p:cNvSpPr/>
          <p:nvPr/>
        </p:nvSpPr>
        <p:spPr>
          <a:xfrm>
            <a:off x="748440" y="5262480"/>
            <a:ext cx="199440" cy="199440"/>
          </a:xfrm>
          <a:prstGeom prst="rect">
            <a:avLst>
              <a:gd fmla="val 16667" name="adj"/>
            </a:avLst>
          </a:prstGeom>
          <a:solidFill>
            <a:srgbClr val="008000"/>
          </a:solidFill>
          <a:ln w="9360">
            <a:solidFill>
              <a:srgbClr val="000000"/>
            </a:solidFill>
            <a:round/>
          </a:ln>
        </p:spPr>
      </p:sp>
      <p:sp>
        <p:nvSpPr>
          <p:cNvPr id="245" name="CustomShape 27"/>
          <p:cNvSpPr/>
          <p:nvPr/>
        </p:nvSpPr>
        <p:spPr>
          <a:xfrm>
            <a:off x="785160" y="5842800"/>
            <a:ext cx="199440" cy="199440"/>
          </a:xfrm>
          <a:prstGeom prst="rect">
            <a:avLst>
              <a:gd fmla="val 16667" name="adj"/>
            </a:avLst>
          </a:prstGeom>
          <a:solidFill>
            <a:srgbClr val="31859c"/>
          </a:solidFill>
          <a:ln w="9360">
            <a:solidFill>
              <a:srgbClr val="000000"/>
            </a:solidFill>
            <a:round/>
          </a:ln>
        </p:spPr>
      </p:sp>
      <p:sp>
        <p:nvSpPr>
          <p:cNvPr id="246" name="CustomShape 28"/>
          <p:cNvSpPr/>
          <p:nvPr/>
        </p:nvSpPr>
        <p:spPr>
          <a:xfrm>
            <a:off x="1347840" y="4780080"/>
            <a:ext cx="977400" cy="919440"/>
          </a:xfrm>
          <a:prstGeom prst="rect">
            <a:avLst/>
          </a:prstGeom>
          <a:solidFill>
            <a:srgbClr val="f2f2f2"/>
          </a:solidFill>
          <a:ln w="9360">
            <a:solidFill>
              <a:srgbClr val="000000"/>
            </a:solidFill>
            <a:custDash>
              <a:ds d="140000" sp="105000"/>
            </a:custDash>
            <a:round/>
          </a:ln>
        </p:spPr>
      </p:sp>
      <p:sp>
        <p:nvSpPr>
          <p:cNvPr id="247" name="CustomShape 29"/>
          <p:cNvSpPr/>
          <p:nvPr/>
        </p:nvSpPr>
        <p:spPr>
          <a:xfrm>
            <a:off x="1231920" y="5842800"/>
            <a:ext cx="199440" cy="199440"/>
          </a:xfrm>
          <a:prstGeom prst="rect">
            <a:avLst>
              <a:gd fmla="val 16667" name="adj"/>
            </a:avLst>
          </a:prstGeom>
          <a:solidFill>
            <a:srgbClr val="953735"/>
          </a:solidFill>
          <a:ln w="9360">
            <a:solidFill>
              <a:srgbClr val="000000"/>
            </a:solidFill>
            <a:round/>
          </a:ln>
        </p:spPr>
      </p:sp>
      <p:sp>
        <p:nvSpPr>
          <p:cNvPr id="248" name="Line 30"/>
          <p:cNvSpPr/>
          <p:nvPr/>
        </p:nvSpPr>
        <p:spPr>
          <a:xfrm flipH="1">
            <a:off x="848160" y="4753440"/>
            <a:ext cx="383760" cy="50868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249" name="Line 31"/>
          <p:cNvSpPr/>
          <p:nvPr/>
        </p:nvSpPr>
        <p:spPr>
          <a:xfrm flipH="1" flipV="1">
            <a:off x="848160" y="5461920"/>
            <a:ext cx="36720" cy="38088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250" name="Line 32"/>
          <p:cNvSpPr/>
          <p:nvPr/>
        </p:nvSpPr>
        <p:spPr>
          <a:xfrm flipH="1">
            <a:off x="984600" y="5942520"/>
            <a:ext cx="247320" cy="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251" name="CustomShape 33"/>
          <p:cNvSpPr/>
          <p:nvPr/>
        </p:nvSpPr>
        <p:spPr>
          <a:xfrm>
            <a:off x="4935600" y="4643640"/>
            <a:ext cx="1703160" cy="1523160"/>
          </a:xfrm>
          <a:prstGeom prst="rect">
            <a:avLst/>
          </a:prstGeom>
          <a:solidFill>
            <a:srgbClr val="d9d9d9"/>
          </a:solidFill>
          <a:ln w="19080">
            <a:solidFill>
              <a:srgbClr val="000000"/>
            </a:solidFill>
            <a:round/>
          </a:ln>
        </p:spPr>
      </p:sp>
      <p:sp>
        <p:nvSpPr>
          <p:cNvPr id="252" name="CustomShape 34"/>
          <p:cNvSpPr/>
          <p:nvPr/>
        </p:nvSpPr>
        <p:spPr>
          <a:xfrm>
            <a:off x="5391720" y="4533840"/>
            <a:ext cx="139320" cy="219240"/>
          </a:xfrm>
          <a:prstGeom prst="rect">
            <a:avLst>
              <a:gd fmla="val 25000" name="adj"/>
            </a:avLst>
          </a:prstGeom>
          <a:solidFill>
            <a:srgbClr val="ff0000"/>
          </a:solidFill>
          <a:ln w="9360">
            <a:solidFill>
              <a:srgbClr val="000000"/>
            </a:solidFill>
            <a:round/>
          </a:ln>
        </p:spPr>
      </p:sp>
      <p:sp>
        <p:nvSpPr>
          <p:cNvPr id="253" name="CustomShape 35"/>
          <p:cNvSpPr/>
          <p:nvPr/>
        </p:nvSpPr>
        <p:spPr>
          <a:xfrm>
            <a:off x="4978080" y="5262480"/>
            <a:ext cx="199440" cy="199440"/>
          </a:xfrm>
          <a:prstGeom prst="rect">
            <a:avLst>
              <a:gd fmla="val 16667" name="adj"/>
            </a:avLst>
          </a:prstGeom>
          <a:solidFill>
            <a:srgbClr val="008000"/>
          </a:solidFill>
          <a:ln w="9360">
            <a:solidFill>
              <a:srgbClr val="000000"/>
            </a:solidFill>
            <a:round/>
          </a:ln>
        </p:spPr>
      </p:sp>
      <p:sp>
        <p:nvSpPr>
          <p:cNvPr id="254" name="CustomShape 36"/>
          <p:cNvSpPr/>
          <p:nvPr/>
        </p:nvSpPr>
        <p:spPr>
          <a:xfrm>
            <a:off x="5014800" y="5842800"/>
            <a:ext cx="199440" cy="199440"/>
          </a:xfrm>
          <a:prstGeom prst="rect">
            <a:avLst>
              <a:gd fmla="val 16667" name="adj"/>
            </a:avLst>
          </a:prstGeom>
          <a:solidFill>
            <a:srgbClr val="31859c"/>
          </a:solidFill>
          <a:ln w="9360">
            <a:solidFill>
              <a:srgbClr val="000000"/>
            </a:solidFill>
            <a:round/>
          </a:ln>
        </p:spPr>
      </p:sp>
      <p:sp>
        <p:nvSpPr>
          <p:cNvPr id="255" name="CustomShape 37"/>
          <p:cNvSpPr/>
          <p:nvPr/>
        </p:nvSpPr>
        <p:spPr>
          <a:xfrm>
            <a:off x="5577480" y="4780080"/>
            <a:ext cx="977400" cy="919440"/>
          </a:xfrm>
          <a:prstGeom prst="rect">
            <a:avLst/>
          </a:prstGeom>
          <a:solidFill>
            <a:srgbClr val="f2f2f2"/>
          </a:solidFill>
          <a:ln w="9360">
            <a:solidFill>
              <a:srgbClr val="000000"/>
            </a:solidFill>
            <a:custDash>
              <a:ds d="140000" sp="105000"/>
            </a:custDash>
            <a:round/>
          </a:ln>
        </p:spPr>
      </p:sp>
      <p:sp>
        <p:nvSpPr>
          <p:cNvPr id="256" name="CustomShape 38"/>
          <p:cNvSpPr/>
          <p:nvPr/>
        </p:nvSpPr>
        <p:spPr>
          <a:xfrm>
            <a:off x="5634000" y="5842800"/>
            <a:ext cx="199440" cy="199440"/>
          </a:xfrm>
          <a:prstGeom prst="rect">
            <a:avLst>
              <a:gd fmla="val 16667" name="adj"/>
            </a:avLst>
          </a:prstGeom>
          <a:solidFill>
            <a:srgbClr val="953735"/>
          </a:solidFill>
          <a:ln w="9360">
            <a:solidFill>
              <a:srgbClr val="000000"/>
            </a:solidFill>
            <a:round/>
          </a:ln>
        </p:spPr>
      </p:sp>
      <p:sp>
        <p:nvSpPr>
          <p:cNvPr id="257" name="CustomShape 39"/>
          <p:cNvSpPr/>
          <p:nvPr/>
        </p:nvSpPr>
        <p:spPr>
          <a:xfrm>
            <a:off x="4862880" y="5079960"/>
            <a:ext cx="426240" cy="535680"/>
          </a:xfrm>
          <a:prstGeom prst="rect">
            <a:avLst>
              <a:gd fmla="val 13599" name="adj"/>
            </a:avLst>
          </a:prstGeom>
          <a:solidFill>
            <a:srgbClr val="ff0000"/>
          </a:solidFill>
          <a:ln w="9360">
            <a:solidFill>
              <a:srgbClr val="000000"/>
            </a:solidFill>
            <a:round/>
          </a:ln>
        </p:spPr>
      </p:sp>
      <p:sp>
        <p:nvSpPr>
          <p:cNvPr id="258" name="Line 40"/>
          <p:cNvSpPr/>
          <p:nvPr/>
        </p:nvSpPr>
        <p:spPr>
          <a:xfrm flipH="1">
            <a:off x="5077800" y="4753440"/>
            <a:ext cx="383760" cy="50868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259" name="Line 41"/>
          <p:cNvSpPr/>
          <p:nvPr/>
        </p:nvSpPr>
        <p:spPr>
          <a:xfrm flipH="1" flipV="1">
            <a:off x="5077800" y="5461920"/>
            <a:ext cx="36720" cy="38088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260" name="Line 42"/>
          <p:cNvSpPr/>
          <p:nvPr/>
        </p:nvSpPr>
        <p:spPr>
          <a:xfrm flipH="1">
            <a:off x="5214240" y="5942520"/>
            <a:ext cx="419760" cy="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261" name="Line 43"/>
          <p:cNvSpPr/>
          <p:nvPr/>
        </p:nvSpPr>
        <p:spPr>
          <a:xfrm flipH="1">
            <a:off x="5781600" y="5461920"/>
            <a:ext cx="649080" cy="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262" name="CustomShape 44"/>
          <p:cNvSpPr/>
          <p:nvPr/>
        </p:nvSpPr>
        <p:spPr>
          <a:xfrm>
            <a:off x="5577480" y="4313160"/>
            <a:ext cx="204120" cy="220320"/>
          </a:xfrm>
          <a:prstGeom prst="rect">
            <a:avLst/>
          </a:prstGeom>
          <a:solidFill>
            <a:srgbClr val="ff6600"/>
          </a:solidFill>
          <a:ln w="9360">
            <a:solidFill>
              <a:srgbClr val="000000"/>
            </a:solidFill>
            <a:round/>
          </a:ln>
        </p:spPr>
      </p:sp>
      <p:sp>
        <p:nvSpPr>
          <p:cNvPr id="263" name="Line 45"/>
          <p:cNvSpPr/>
          <p:nvPr/>
        </p:nvSpPr>
        <p:spPr>
          <a:xfrm flipH="1">
            <a:off x="6060960" y="5436360"/>
            <a:ext cx="282240" cy="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264" name="CustomShape 46"/>
          <p:cNvSpPr/>
          <p:nvPr/>
        </p:nvSpPr>
        <p:spPr>
          <a:xfrm>
            <a:off x="5997600" y="4692240"/>
            <a:ext cx="403200" cy="403200"/>
          </a:xfrm>
          <a:prstGeom prst="rect">
            <a:avLst>
              <a:gd fmla="val 25000" name="adj"/>
            </a:avLst>
          </a:prstGeom>
          <a:solidFill>
            <a:srgbClr val="ffff00"/>
          </a:solidFill>
          <a:ln w="19080">
            <a:solidFill>
              <a:srgbClr val="000000"/>
            </a:solidFill>
            <a:round/>
          </a:ln>
        </p:spPr>
      </p:sp>
      <p:sp>
        <p:nvSpPr>
          <p:cNvPr id="265" name="CustomShape 47"/>
          <p:cNvSpPr/>
          <p:nvPr/>
        </p:nvSpPr>
        <p:spPr>
          <a:xfrm>
            <a:off x="5734080" y="5461200"/>
            <a:ext cx="185760" cy="380520"/>
          </a:xfrm>
          <a:prstGeom prst="straightConnector1">
            <a:avLst/>
          </a:prstGeom>
          <a:ln w="255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66" name="CustomShape 48"/>
          <p:cNvSpPr/>
          <p:nvPr/>
        </p:nvSpPr>
        <p:spPr>
          <a:xfrm>
            <a:off x="6199200" y="5095800"/>
            <a:ext cx="360" cy="340560"/>
          </a:xfrm>
          <a:prstGeom prst="straightConnector1">
            <a:avLst/>
          </a:prstGeom>
          <a:ln w="255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67" name="CustomShape 49"/>
          <p:cNvSpPr/>
          <p:nvPr/>
        </p:nvSpPr>
        <p:spPr>
          <a:xfrm>
            <a:off x="6639120" y="4398120"/>
            <a:ext cx="1006200" cy="1006200"/>
          </a:xfrm>
          <a:prstGeom prst="straightConnector1">
            <a:avLst/>
          </a:prstGeom>
          <a:ln w="255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68" name="CustomShape 50"/>
          <p:cNvSpPr/>
          <p:nvPr/>
        </p:nvSpPr>
        <p:spPr>
          <a:xfrm>
            <a:off x="6639120" y="5405400"/>
            <a:ext cx="1141560" cy="861480"/>
          </a:xfrm>
          <a:prstGeom prst="straightConnector1">
            <a:avLst/>
          </a:prstGeom>
          <a:ln w="25560">
            <a:solidFill>
              <a:srgbClr val="000000"/>
            </a:solidFill>
            <a:round/>
            <a:tailEnd len="med" type="triangle" w="med"/>
          </a:ln>
        </p:spPr>
      </p:sp>
      <p:pic>
        <p:nvPicPr>
          <p:cNvPr descr="" id="269" name="Picture 109"/>
          <p:cNvPicPr/>
          <p:nvPr/>
        </p:nvPicPr>
        <p:blipFill>
          <a:blip r:embed="rId2"/>
          <a:stretch>
            <a:fillRect/>
          </a:stretch>
        </p:blipFill>
        <p:spPr>
          <a:xfrm>
            <a:off x="705960" y="2346480"/>
            <a:ext cx="1703160" cy="1272240"/>
          </a:xfrm>
          <a:prstGeom prst="rect">
            <a:avLst/>
          </a:prstGeom>
          <a:ln w="12600">
            <a:solidFill>
              <a:srgbClr val="000000"/>
            </a:solidFill>
            <a:round/>
          </a:ln>
        </p:spPr>
      </p:pic>
      <p:sp>
        <p:nvSpPr>
          <p:cNvPr id="270" name="Line 51"/>
          <p:cNvSpPr/>
          <p:nvPr/>
        </p:nvSpPr>
        <p:spPr>
          <a:xfrm flipH="1">
            <a:off x="1459800" y="5461920"/>
            <a:ext cx="649080" cy="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271" name="Line 52"/>
          <p:cNvSpPr/>
          <p:nvPr/>
        </p:nvSpPr>
        <p:spPr>
          <a:xfrm flipH="1">
            <a:off x="1739160" y="5436360"/>
            <a:ext cx="282240" cy="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272" name="CustomShape 53"/>
          <p:cNvSpPr/>
          <p:nvPr/>
        </p:nvSpPr>
        <p:spPr>
          <a:xfrm>
            <a:off x="1412280" y="5461200"/>
            <a:ext cx="185760" cy="380520"/>
          </a:xfrm>
          <a:prstGeom prst="straightConnector1">
            <a:avLst/>
          </a:prstGeom>
          <a:ln w="255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73" name="CustomShape 54"/>
          <p:cNvSpPr/>
          <p:nvPr/>
        </p:nvSpPr>
        <p:spPr>
          <a:xfrm>
            <a:off x="7385040" y="3287520"/>
            <a:ext cx="1481760" cy="45540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libri"/>
              </a:rPr>
              <a:t>Measure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libri"/>
              </a:rPr>
              <a:t>Luminescence</a:t>
            </a:r>
            <a:endParaRPr/>
          </a:p>
        </p:txBody>
      </p:sp>
      <p:sp>
        <p:nvSpPr>
          <p:cNvPr id="274" name="CustomShape 55"/>
          <p:cNvSpPr/>
          <p:nvPr/>
        </p:nvSpPr>
        <p:spPr>
          <a:xfrm>
            <a:off x="731520" y="3618720"/>
            <a:ext cx="1578600" cy="4050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libri"/>
              </a:rPr>
              <a:t>HEK293 Cells</a:t>
            </a:r>
            <a:endParaRPr/>
          </a:p>
        </p:txBody>
      </p:sp>
    </p:spTree>
  </p:cSld>
  <p:timing>
    <p:tnLst>
      <p:par>
        <p:cTn dur="indefinite" id="3" nodeType="tmRoot" restart="never">
          <p:childTnLst>
            <p:seq>
              <p:cTn id="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0" y="111600"/>
            <a:ext cx="8229240" cy="7387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ndara"/>
              </a:rPr>
              <a:t>Research Background</a:t>
            </a:r>
            <a:endParaRPr/>
          </a:p>
        </p:txBody>
      </p:sp>
      <p:sp>
        <p:nvSpPr>
          <p:cNvPr id="82" name="CustomShape 2"/>
          <p:cNvSpPr/>
          <p:nvPr/>
        </p:nvSpPr>
        <p:spPr>
          <a:xfrm>
            <a:off x="139680" y="1203840"/>
            <a:ext cx="5104800" cy="36558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Calibri"/>
              </a:rPr>
              <a:t>Wnt proteins: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Highly conserved secreted glycolipid protein family (~19 such in humans)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Conserved amongst most of multicellular eukaryotic life, from primates to fish to to insects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Known to play specific roles in </a:t>
            </a:r>
            <a:r>
              <a:rPr i="1" lang="en-US">
                <a:solidFill>
                  <a:srgbClr val="000000"/>
                </a:solidFill>
                <a:latin typeface="Calibri"/>
              </a:rPr>
              <a:t>embroygenesis</a:t>
            </a:r>
            <a:r>
              <a:rPr lang="en-US">
                <a:solidFill>
                  <a:srgbClr val="000000"/>
                </a:solidFill>
                <a:latin typeface="Calibri"/>
              </a:rPr>
              <a:t>, </a:t>
            </a:r>
            <a:r>
              <a:rPr i="1" lang="en-US">
                <a:solidFill>
                  <a:srgbClr val="000000"/>
                </a:solidFill>
                <a:latin typeface="Calibri"/>
              </a:rPr>
              <a:t>homeostasis</a:t>
            </a:r>
            <a:r>
              <a:rPr lang="en-US">
                <a:solidFill>
                  <a:srgbClr val="000000"/>
                </a:solidFill>
                <a:latin typeface="Calibri"/>
              </a:rPr>
              <a:t>,</a:t>
            </a:r>
            <a:r>
              <a:rPr i="1" lang="en-US">
                <a:solidFill>
                  <a:srgbClr val="000000"/>
                </a:solidFill>
                <a:latin typeface="Calibri"/>
              </a:rPr>
              <a:t> </a:t>
            </a:r>
            <a:r>
              <a:rPr b="1" i="1" lang="en-US">
                <a:solidFill>
                  <a:srgbClr val="000000"/>
                </a:solidFill>
                <a:latin typeface="Calibri"/>
              </a:rPr>
              <a:t>cancer</a:t>
            </a:r>
            <a:r>
              <a:rPr lang="en-US">
                <a:solidFill>
                  <a:srgbClr val="000000"/>
                </a:solidFill>
                <a:latin typeface="Calibri"/>
              </a:rPr>
              <a:t>, and </a:t>
            </a:r>
            <a:r>
              <a:rPr b="1" i="1" lang="en-US">
                <a:solidFill>
                  <a:srgbClr val="000000"/>
                </a:solidFill>
                <a:latin typeface="Calibri"/>
              </a:rPr>
              <a:t>wound response</a:t>
            </a:r>
            <a:r>
              <a:rPr lang="en-US">
                <a:solidFill>
                  <a:srgbClr val="000000"/>
                </a:solidFill>
                <a:latin typeface="Calibri"/>
              </a:rPr>
              <a:t>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Functions through canonical and noncanonical molecular pathways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83" name="Line 3"/>
          <p:cNvSpPr/>
          <p:nvPr/>
        </p:nvSpPr>
        <p:spPr>
          <a:xfrm>
            <a:off x="0" y="932040"/>
            <a:ext cx="9144000" cy="0"/>
          </a:xfrm>
          <a:prstGeom prst="line">
            <a:avLst/>
          </a:prstGeom>
          <a:ln w="50760">
            <a:solidFill>
              <a:srgbClr val="604a7b"/>
            </a:solidFill>
            <a:round/>
          </a:ln>
        </p:spPr>
      </p:sp>
      <p:sp>
        <p:nvSpPr>
          <p:cNvPr id="84" name="CustomShape 4"/>
          <p:cNvSpPr/>
          <p:nvPr/>
        </p:nvSpPr>
        <p:spPr>
          <a:xfrm>
            <a:off x="0" y="4905360"/>
            <a:ext cx="9143640" cy="9133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i="1" lang="en-US">
                <a:solidFill>
                  <a:srgbClr val="000000"/>
                </a:solidFill>
                <a:latin typeface="Calibri"/>
              </a:rPr>
              <a:t>Can we detect novel protein-protein interactions associated with Wnt Signaling Through Computational Analysis. Can we correlate these findings/ provide insight into the physiology of Cancer and Wound Response.</a:t>
            </a:r>
            <a:endParaRPr/>
          </a:p>
        </p:txBody>
      </p:sp>
      <p:pic>
        <p:nvPicPr>
          <p:cNvPr descr="" id="85" name="Picture 6"/>
          <p:cNvPicPr/>
          <p:nvPr/>
        </p:nvPicPr>
        <p:blipFill>
          <a:blip r:embed="rId1"/>
          <a:stretch>
            <a:fillRect/>
          </a:stretch>
        </p:blipFill>
        <p:spPr>
          <a:xfrm>
            <a:off x="5245200" y="1590480"/>
            <a:ext cx="3642120" cy="2527200"/>
          </a:xfrm>
          <a:prstGeom prst="rect">
            <a:avLst/>
          </a:prstGeom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0" y="41760"/>
            <a:ext cx="8229240" cy="7387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ndara"/>
              </a:rPr>
              <a:t>Research Highlights</a:t>
            </a:r>
            <a:endParaRPr/>
          </a:p>
        </p:txBody>
      </p:sp>
      <p:sp>
        <p:nvSpPr>
          <p:cNvPr id="87" name="Line 2"/>
          <p:cNvSpPr/>
          <p:nvPr/>
        </p:nvSpPr>
        <p:spPr>
          <a:xfrm>
            <a:off x="0" y="855720"/>
            <a:ext cx="9144000" cy="0"/>
          </a:xfrm>
          <a:prstGeom prst="line">
            <a:avLst/>
          </a:prstGeom>
          <a:ln w="50760">
            <a:solidFill>
              <a:srgbClr val="604a7b"/>
            </a:solidFill>
            <a:round/>
          </a:ln>
        </p:spPr>
      </p:sp>
      <p:sp>
        <p:nvSpPr>
          <p:cNvPr id="88" name="CustomShape 3"/>
          <p:cNvSpPr/>
          <p:nvPr/>
        </p:nvSpPr>
        <p:spPr>
          <a:xfrm>
            <a:off x="0" y="933840"/>
            <a:ext cx="9143640" cy="20098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i="1" lang="en-US">
                <a:solidFill>
                  <a:srgbClr val="000000"/>
                </a:solidFill>
                <a:latin typeface="Calibri"/>
              </a:rPr>
              <a:t>Technical</a:t>
            </a:r>
            <a:r>
              <a:rPr lang="en-US">
                <a:solidFill>
                  <a:srgbClr val="000000"/>
                </a:solidFill>
                <a:latin typeface="Calibri"/>
              </a:rPr>
              <a:t>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Designed and Implemented a Rapid High-throughout 96-well assay to determine role of proteins in Wnt Signal Transduction to TCF/LEF promoter binding site via luciferase readout. Easily amenable to other promoter binding sites, chemicals, and proteins.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89" name="Picture 7"/>
          <p:cNvPicPr/>
          <p:nvPr/>
        </p:nvPicPr>
        <p:blipFill>
          <a:blip r:embed="rId1"/>
          <a:stretch>
            <a:fillRect/>
          </a:stretch>
        </p:blipFill>
        <p:spPr>
          <a:xfrm>
            <a:off x="157320" y="3792240"/>
            <a:ext cx="2897280" cy="520200"/>
          </a:xfrm>
          <a:prstGeom prst="rect">
            <a:avLst/>
          </a:prstGeom>
        </p:spPr>
      </p:pic>
      <p:sp>
        <p:nvSpPr>
          <p:cNvPr id="90" name="Line 4"/>
          <p:cNvSpPr/>
          <p:nvPr/>
        </p:nvSpPr>
        <p:spPr>
          <a:xfrm flipV="1">
            <a:off x="3417120" y="3237480"/>
            <a:ext cx="5473440" cy="23400"/>
          </a:xfrm>
          <a:prstGeom prst="line">
            <a:avLst/>
          </a:prstGeom>
          <a:ln w="507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91" name="CustomShape 5"/>
          <p:cNvSpPr/>
          <p:nvPr/>
        </p:nvSpPr>
        <p:spPr>
          <a:xfrm>
            <a:off x="4228560" y="3237480"/>
            <a:ext cx="768600" cy="914040"/>
          </a:xfrm>
          <a:prstGeom prst="rect">
            <a:avLst>
              <a:gd fmla="val 50000" name="adj1"/>
              <a:gd fmla="val 0" name="adj2"/>
            </a:avLst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5400000"/>
          </a:gradFill>
          <a:ln w="12600">
            <a:solidFill>
              <a:srgbClr val="000000"/>
            </a:solidFill>
            <a:round/>
          </a:ln>
        </p:spPr>
      </p:sp>
      <p:sp>
        <p:nvSpPr>
          <p:cNvPr id="92" name="CustomShape 6"/>
          <p:cNvSpPr/>
          <p:nvPr/>
        </p:nvSpPr>
        <p:spPr>
          <a:xfrm>
            <a:off x="8507880" y="3237480"/>
            <a:ext cx="768600" cy="914040"/>
          </a:xfrm>
          <a:prstGeom prst="rect">
            <a:avLst>
              <a:gd fmla="val 50000" name="adj1"/>
              <a:gd fmla="val 0" name="adj2"/>
            </a:avLst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5400000"/>
          </a:gradFill>
          <a:ln w="12600">
            <a:solidFill>
              <a:srgbClr val="000000"/>
            </a:solidFill>
            <a:round/>
          </a:ln>
        </p:spPr>
      </p:sp>
      <p:sp>
        <p:nvSpPr>
          <p:cNvPr id="93" name="CustomShape 7"/>
          <p:cNvSpPr/>
          <p:nvPr/>
        </p:nvSpPr>
        <p:spPr>
          <a:xfrm>
            <a:off x="3531960" y="2323080"/>
            <a:ext cx="632160" cy="6390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ndara"/>
              </a:rPr>
              <a:t>Day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ndara"/>
              </a:rPr>
              <a:t>0</a:t>
            </a:r>
            <a:endParaRPr/>
          </a:p>
        </p:txBody>
      </p:sp>
      <p:sp>
        <p:nvSpPr>
          <p:cNvPr id="94" name="CustomShape 8"/>
          <p:cNvSpPr/>
          <p:nvPr/>
        </p:nvSpPr>
        <p:spPr>
          <a:xfrm>
            <a:off x="6041880" y="3260880"/>
            <a:ext cx="768600" cy="914040"/>
          </a:xfrm>
          <a:prstGeom prst="rect">
            <a:avLst>
              <a:gd fmla="val 50000" name="adj1"/>
              <a:gd fmla="val 0" name="adj2"/>
            </a:avLst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5400000"/>
          </a:gradFill>
          <a:ln w="12600">
            <a:solidFill>
              <a:srgbClr val="000000"/>
            </a:solidFill>
            <a:round/>
          </a:ln>
        </p:spPr>
      </p:sp>
      <p:sp>
        <p:nvSpPr>
          <p:cNvPr id="95" name="CustomShape 9"/>
          <p:cNvSpPr/>
          <p:nvPr/>
        </p:nvSpPr>
        <p:spPr>
          <a:xfrm>
            <a:off x="5333400" y="2346480"/>
            <a:ext cx="632160" cy="6390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>
                <a:latin typeface="Candara"/>
              </a:rPr>
              <a:t>Day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latin typeface="Candara"/>
              </a:rPr>
              <a:t>1</a:t>
            </a:r>
            <a:endParaRPr/>
          </a:p>
        </p:txBody>
      </p:sp>
      <p:sp>
        <p:nvSpPr>
          <p:cNvPr id="96" name="CustomShape 10"/>
          <p:cNvSpPr/>
          <p:nvPr/>
        </p:nvSpPr>
        <p:spPr>
          <a:xfrm>
            <a:off x="7810920" y="2323080"/>
            <a:ext cx="632160" cy="6390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ndara"/>
              </a:rPr>
              <a:t>Day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ndara"/>
              </a:rPr>
              <a:t>3</a:t>
            </a:r>
            <a:endParaRPr/>
          </a:p>
        </p:txBody>
      </p:sp>
      <p:sp>
        <p:nvSpPr>
          <p:cNvPr id="97" name="CustomShape 11"/>
          <p:cNvSpPr/>
          <p:nvPr/>
        </p:nvSpPr>
        <p:spPr>
          <a:xfrm>
            <a:off x="7645680" y="3814920"/>
            <a:ext cx="1167480" cy="1167480"/>
          </a:xfrm>
          <a:prstGeom prst="rect">
            <a:avLst>
              <a:gd fmla="val 25000" name="adj"/>
            </a:avLst>
          </a:prstGeom>
          <a:solidFill>
            <a:srgbClr val="ffff00"/>
          </a:solidFill>
          <a:ln w="19080">
            <a:solidFill>
              <a:srgbClr val="000000"/>
            </a:solidFill>
            <a:round/>
          </a:ln>
        </p:spPr>
      </p:sp>
      <p:sp>
        <p:nvSpPr>
          <p:cNvPr id="98" name="CustomShape 12"/>
          <p:cNvSpPr/>
          <p:nvPr/>
        </p:nvSpPr>
        <p:spPr>
          <a:xfrm>
            <a:off x="8301600" y="5516280"/>
            <a:ext cx="457200" cy="913680"/>
          </a:xfrm>
          <a:prstGeom prst="rect">
            <a:avLst>
              <a:gd fmla="val 47452" name="adj"/>
            </a:avLst>
          </a:prstGeom>
          <a:solidFill>
            <a:srgbClr val="ffff00"/>
          </a:solidFill>
          <a:ln w="9360">
            <a:solidFill>
              <a:srgbClr val="000000"/>
            </a:solidFill>
            <a:round/>
          </a:ln>
        </p:spPr>
      </p:sp>
      <p:sp>
        <p:nvSpPr>
          <p:cNvPr id="99" name="CustomShape 13"/>
          <p:cNvSpPr/>
          <p:nvPr/>
        </p:nvSpPr>
        <p:spPr>
          <a:xfrm>
            <a:off x="7738200" y="4955400"/>
            <a:ext cx="982800" cy="27288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ndara"/>
              </a:rPr>
              <a:t>Signaling</a:t>
            </a:r>
            <a:endParaRPr/>
          </a:p>
        </p:txBody>
      </p:sp>
      <p:sp>
        <p:nvSpPr>
          <p:cNvPr id="100" name="CustomShape 14"/>
          <p:cNvSpPr/>
          <p:nvPr/>
        </p:nvSpPr>
        <p:spPr>
          <a:xfrm>
            <a:off x="7594920" y="6343560"/>
            <a:ext cx="1269360" cy="27288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ndara"/>
              </a:rPr>
              <a:t>No Signaling</a:t>
            </a:r>
            <a:endParaRPr/>
          </a:p>
        </p:txBody>
      </p:sp>
      <p:sp>
        <p:nvSpPr>
          <p:cNvPr id="101" name="CustomShape 15"/>
          <p:cNvSpPr/>
          <p:nvPr/>
        </p:nvSpPr>
        <p:spPr>
          <a:xfrm>
            <a:off x="3058200" y="3287520"/>
            <a:ext cx="1578600" cy="63792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libri"/>
              </a:rPr>
              <a:t>Plate Cells and 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libri"/>
              </a:rPr>
              <a:t>siRNA Silence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libri"/>
              </a:rPr>
              <a:t>Gene of interest</a:t>
            </a:r>
            <a:endParaRPr/>
          </a:p>
        </p:txBody>
      </p:sp>
      <p:sp>
        <p:nvSpPr>
          <p:cNvPr id="102" name="CustomShape 16"/>
          <p:cNvSpPr/>
          <p:nvPr/>
        </p:nvSpPr>
        <p:spPr>
          <a:xfrm>
            <a:off x="4992840" y="3287520"/>
            <a:ext cx="1481760" cy="81972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libri"/>
              </a:rPr>
              <a:t>Transfect Luciferase Reporter And Wnt Stimulus</a:t>
            </a:r>
            <a:endParaRPr/>
          </a:p>
        </p:txBody>
      </p:sp>
      <p:sp>
        <p:nvSpPr>
          <p:cNvPr id="103" name="CustomShape 17"/>
          <p:cNvSpPr/>
          <p:nvPr/>
        </p:nvSpPr>
        <p:spPr>
          <a:xfrm>
            <a:off x="3012840" y="4643640"/>
            <a:ext cx="1703160" cy="1523160"/>
          </a:xfrm>
          <a:prstGeom prst="rect">
            <a:avLst/>
          </a:prstGeom>
          <a:solidFill>
            <a:srgbClr val="d9d9d9"/>
          </a:solidFill>
          <a:ln w="19080">
            <a:solidFill>
              <a:srgbClr val="000000"/>
            </a:solidFill>
            <a:round/>
          </a:ln>
        </p:spPr>
      </p:sp>
      <p:sp>
        <p:nvSpPr>
          <p:cNvPr id="104" name="CustomShape 18"/>
          <p:cNvSpPr/>
          <p:nvPr/>
        </p:nvSpPr>
        <p:spPr>
          <a:xfrm>
            <a:off x="3468960" y="4533840"/>
            <a:ext cx="139320" cy="219240"/>
          </a:xfrm>
          <a:prstGeom prst="rect">
            <a:avLst>
              <a:gd fmla="val 25000" name="adj"/>
            </a:avLst>
          </a:prstGeom>
          <a:solidFill>
            <a:srgbClr val="ff0000"/>
          </a:solidFill>
          <a:ln w="9360">
            <a:solidFill>
              <a:srgbClr val="000000"/>
            </a:solidFill>
            <a:round/>
          </a:ln>
        </p:spPr>
      </p:sp>
      <p:sp>
        <p:nvSpPr>
          <p:cNvPr id="105" name="CustomShape 19"/>
          <p:cNvSpPr/>
          <p:nvPr/>
        </p:nvSpPr>
        <p:spPr>
          <a:xfrm>
            <a:off x="3055320" y="5262480"/>
            <a:ext cx="199440" cy="199440"/>
          </a:xfrm>
          <a:prstGeom prst="rect">
            <a:avLst>
              <a:gd fmla="val 16667" name="adj"/>
            </a:avLst>
          </a:prstGeom>
          <a:solidFill>
            <a:srgbClr val="008000"/>
          </a:solidFill>
          <a:ln w="9360">
            <a:solidFill>
              <a:srgbClr val="000000"/>
            </a:solidFill>
            <a:round/>
          </a:ln>
        </p:spPr>
      </p:sp>
      <p:sp>
        <p:nvSpPr>
          <p:cNvPr id="106" name="CustomShape 20"/>
          <p:cNvSpPr/>
          <p:nvPr/>
        </p:nvSpPr>
        <p:spPr>
          <a:xfrm>
            <a:off x="3091680" y="5842800"/>
            <a:ext cx="199440" cy="199440"/>
          </a:xfrm>
          <a:prstGeom prst="rect">
            <a:avLst>
              <a:gd fmla="val 16667" name="adj"/>
            </a:avLst>
          </a:prstGeom>
          <a:solidFill>
            <a:srgbClr val="31859c"/>
          </a:solidFill>
          <a:ln w="9360">
            <a:solidFill>
              <a:srgbClr val="000000"/>
            </a:solidFill>
            <a:round/>
          </a:ln>
        </p:spPr>
      </p:sp>
      <p:sp>
        <p:nvSpPr>
          <p:cNvPr id="107" name="CustomShape 21"/>
          <p:cNvSpPr/>
          <p:nvPr/>
        </p:nvSpPr>
        <p:spPr>
          <a:xfrm>
            <a:off x="3654360" y="4780080"/>
            <a:ext cx="977400" cy="919440"/>
          </a:xfrm>
          <a:prstGeom prst="rect">
            <a:avLst/>
          </a:prstGeom>
          <a:solidFill>
            <a:srgbClr val="f2f2f2"/>
          </a:solidFill>
          <a:ln w="9360">
            <a:solidFill>
              <a:srgbClr val="000000"/>
            </a:solidFill>
            <a:custDash>
              <a:ds d="140000" sp="105000"/>
            </a:custDash>
            <a:round/>
          </a:ln>
        </p:spPr>
      </p:sp>
      <p:sp>
        <p:nvSpPr>
          <p:cNvPr id="108" name="CustomShape 22"/>
          <p:cNvSpPr/>
          <p:nvPr/>
        </p:nvSpPr>
        <p:spPr>
          <a:xfrm>
            <a:off x="3738600" y="5842800"/>
            <a:ext cx="199440" cy="199440"/>
          </a:xfrm>
          <a:prstGeom prst="rect">
            <a:avLst>
              <a:gd fmla="val 16667" name="adj"/>
            </a:avLst>
          </a:prstGeom>
          <a:solidFill>
            <a:srgbClr val="953735"/>
          </a:solidFill>
          <a:ln w="9360">
            <a:solidFill>
              <a:srgbClr val="000000"/>
            </a:solidFill>
            <a:round/>
          </a:ln>
        </p:spPr>
      </p:sp>
      <p:sp>
        <p:nvSpPr>
          <p:cNvPr id="109" name="CustomShape 23"/>
          <p:cNvSpPr/>
          <p:nvPr/>
        </p:nvSpPr>
        <p:spPr>
          <a:xfrm>
            <a:off x="2939760" y="5079960"/>
            <a:ext cx="426240" cy="535680"/>
          </a:xfrm>
          <a:prstGeom prst="rect">
            <a:avLst>
              <a:gd fmla="val 13599" name="adj"/>
            </a:avLst>
          </a:prstGeom>
          <a:solidFill>
            <a:srgbClr val="ff0000"/>
          </a:solidFill>
          <a:ln w="9360">
            <a:solidFill>
              <a:srgbClr val="000000"/>
            </a:solidFill>
            <a:round/>
          </a:ln>
        </p:spPr>
      </p:sp>
      <p:sp>
        <p:nvSpPr>
          <p:cNvPr id="110" name="Line 24"/>
          <p:cNvSpPr/>
          <p:nvPr/>
        </p:nvSpPr>
        <p:spPr>
          <a:xfrm flipH="1">
            <a:off x="3154680" y="4753440"/>
            <a:ext cx="383760" cy="50868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111" name="Line 25"/>
          <p:cNvSpPr/>
          <p:nvPr/>
        </p:nvSpPr>
        <p:spPr>
          <a:xfrm flipH="1" flipV="1">
            <a:off x="3154680" y="5461920"/>
            <a:ext cx="36720" cy="38088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112" name="Line 26"/>
          <p:cNvSpPr/>
          <p:nvPr/>
        </p:nvSpPr>
        <p:spPr>
          <a:xfrm flipH="1">
            <a:off x="3291120" y="5942520"/>
            <a:ext cx="447120" cy="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113" name="CustomShape 27"/>
          <p:cNvSpPr/>
          <p:nvPr/>
        </p:nvSpPr>
        <p:spPr>
          <a:xfrm>
            <a:off x="705960" y="4643640"/>
            <a:ext cx="1703160" cy="1523160"/>
          </a:xfrm>
          <a:prstGeom prst="rect">
            <a:avLst/>
          </a:prstGeom>
          <a:solidFill>
            <a:srgbClr val="d9d9d9"/>
          </a:solidFill>
          <a:ln w="19080">
            <a:solidFill>
              <a:srgbClr val="000000"/>
            </a:solidFill>
            <a:round/>
          </a:ln>
        </p:spPr>
      </p:sp>
      <p:sp>
        <p:nvSpPr>
          <p:cNvPr id="114" name="CustomShape 28"/>
          <p:cNvSpPr/>
          <p:nvPr/>
        </p:nvSpPr>
        <p:spPr>
          <a:xfrm>
            <a:off x="1162080" y="4533840"/>
            <a:ext cx="139320" cy="219240"/>
          </a:xfrm>
          <a:prstGeom prst="rect">
            <a:avLst>
              <a:gd fmla="val 25000" name="adj"/>
            </a:avLst>
          </a:prstGeom>
          <a:solidFill>
            <a:srgbClr val="ff0000"/>
          </a:solidFill>
          <a:ln w="9360">
            <a:solidFill>
              <a:srgbClr val="000000"/>
            </a:solidFill>
            <a:round/>
          </a:ln>
        </p:spPr>
      </p:sp>
      <p:sp>
        <p:nvSpPr>
          <p:cNvPr id="115" name="CustomShape 29"/>
          <p:cNvSpPr/>
          <p:nvPr/>
        </p:nvSpPr>
        <p:spPr>
          <a:xfrm>
            <a:off x="748440" y="5262480"/>
            <a:ext cx="199440" cy="199440"/>
          </a:xfrm>
          <a:prstGeom prst="rect">
            <a:avLst>
              <a:gd fmla="val 16667" name="adj"/>
            </a:avLst>
          </a:prstGeom>
          <a:solidFill>
            <a:srgbClr val="008000"/>
          </a:solidFill>
          <a:ln w="9360">
            <a:solidFill>
              <a:srgbClr val="000000"/>
            </a:solidFill>
            <a:round/>
          </a:ln>
        </p:spPr>
      </p:sp>
      <p:sp>
        <p:nvSpPr>
          <p:cNvPr id="116" name="CustomShape 30"/>
          <p:cNvSpPr/>
          <p:nvPr/>
        </p:nvSpPr>
        <p:spPr>
          <a:xfrm>
            <a:off x="785160" y="5842800"/>
            <a:ext cx="199440" cy="199440"/>
          </a:xfrm>
          <a:prstGeom prst="rect">
            <a:avLst>
              <a:gd fmla="val 16667" name="adj"/>
            </a:avLst>
          </a:prstGeom>
          <a:solidFill>
            <a:srgbClr val="31859c"/>
          </a:solidFill>
          <a:ln w="9360">
            <a:solidFill>
              <a:srgbClr val="000000"/>
            </a:solidFill>
            <a:round/>
          </a:ln>
        </p:spPr>
      </p:sp>
      <p:sp>
        <p:nvSpPr>
          <p:cNvPr id="117" name="CustomShape 31"/>
          <p:cNvSpPr/>
          <p:nvPr/>
        </p:nvSpPr>
        <p:spPr>
          <a:xfrm>
            <a:off x="1347840" y="4780080"/>
            <a:ext cx="977400" cy="919440"/>
          </a:xfrm>
          <a:prstGeom prst="rect">
            <a:avLst/>
          </a:prstGeom>
          <a:solidFill>
            <a:srgbClr val="f2f2f2"/>
          </a:solidFill>
          <a:ln w="9360">
            <a:solidFill>
              <a:srgbClr val="000000"/>
            </a:solidFill>
            <a:custDash>
              <a:ds d="140000" sp="105000"/>
            </a:custDash>
            <a:round/>
          </a:ln>
        </p:spPr>
      </p:sp>
      <p:sp>
        <p:nvSpPr>
          <p:cNvPr id="118" name="CustomShape 32"/>
          <p:cNvSpPr/>
          <p:nvPr/>
        </p:nvSpPr>
        <p:spPr>
          <a:xfrm>
            <a:off x="1231920" y="5842800"/>
            <a:ext cx="199440" cy="199440"/>
          </a:xfrm>
          <a:prstGeom prst="rect">
            <a:avLst>
              <a:gd fmla="val 16667" name="adj"/>
            </a:avLst>
          </a:prstGeom>
          <a:solidFill>
            <a:srgbClr val="953735"/>
          </a:solidFill>
          <a:ln w="9360">
            <a:solidFill>
              <a:srgbClr val="000000"/>
            </a:solidFill>
            <a:round/>
          </a:ln>
        </p:spPr>
      </p:sp>
      <p:sp>
        <p:nvSpPr>
          <p:cNvPr id="119" name="Line 33"/>
          <p:cNvSpPr/>
          <p:nvPr/>
        </p:nvSpPr>
        <p:spPr>
          <a:xfrm flipH="1">
            <a:off x="848160" y="4753440"/>
            <a:ext cx="383760" cy="50868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120" name="Line 34"/>
          <p:cNvSpPr/>
          <p:nvPr/>
        </p:nvSpPr>
        <p:spPr>
          <a:xfrm flipH="1" flipV="1">
            <a:off x="848160" y="5461920"/>
            <a:ext cx="36720" cy="38088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121" name="Line 35"/>
          <p:cNvSpPr/>
          <p:nvPr/>
        </p:nvSpPr>
        <p:spPr>
          <a:xfrm flipH="1">
            <a:off x="984600" y="5942520"/>
            <a:ext cx="247320" cy="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122" name="CustomShape 36"/>
          <p:cNvSpPr/>
          <p:nvPr/>
        </p:nvSpPr>
        <p:spPr>
          <a:xfrm>
            <a:off x="4935600" y="4643640"/>
            <a:ext cx="1703160" cy="1523160"/>
          </a:xfrm>
          <a:prstGeom prst="rect">
            <a:avLst/>
          </a:prstGeom>
          <a:solidFill>
            <a:srgbClr val="d9d9d9"/>
          </a:solidFill>
          <a:ln w="19080">
            <a:solidFill>
              <a:srgbClr val="000000"/>
            </a:solidFill>
            <a:round/>
          </a:ln>
        </p:spPr>
      </p:sp>
      <p:sp>
        <p:nvSpPr>
          <p:cNvPr id="123" name="CustomShape 37"/>
          <p:cNvSpPr/>
          <p:nvPr/>
        </p:nvSpPr>
        <p:spPr>
          <a:xfrm>
            <a:off x="5391720" y="4533840"/>
            <a:ext cx="139320" cy="219240"/>
          </a:xfrm>
          <a:prstGeom prst="rect">
            <a:avLst>
              <a:gd fmla="val 25000" name="adj"/>
            </a:avLst>
          </a:prstGeom>
          <a:solidFill>
            <a:srgbClr val="ff0000"/>
          </a:solidFill>
          <a:ln w="9360">
            <a:solidFill>
              <a:srgbClr val="000000"/>
            </a:solidFill>
            <a:round/>
          </a:ln>
        </p:spPr>
      </p:sp>
      <p:sp>
        <p:nvSpPr>
          <p:cNvPr id="124" name="CustomShape 38"/>
          <p:cNvSpPr/>
          <p:nvPr/>
        </p:nvSpPr>
        <p:spPr>
          <a:xfrm>
            <a:off x="4978080" y="5262480"/>
            <a:ext cx="199440" cy="199440"/>
          </a:xfrm>
          <a:prstGeom prst="rect">
            <a:avLst>
              <a:gd fmla="val 16667" name="adj"/>
            </a:avLst>
          </a:prstGeom>
          <a:solidFill>
            <a:srgbClr val="008000"/>
          </a:solidFill>
          <a:ln w="9360">
            <a:solidFill>
              <a:srgbClr val="000000"/>
            </a:solidFill>
            <a:round/>
          </a:ln>
        </p:spPr>
      </p:sp>
      <p:sp>
        <p:nvSpPr>
          <p:cNvPr id="125" name="CustomShape 39"/>
          <p:cNvSpPr/>
          <p:nvPr/>
        </p:nvSpPr>
        <p:spPr>
          <a:xfrm>
            <a:off x="5014800" y="5842800"/>
            <a:ext cx="199440" cy="199440"/>
          </a:xfrm>
          <a:prstGeom prst="rect">
            <a:avLst>
              <a:gd fmla="val 16667" name="adj"/>
            </a:avLst>
          </a:prstGeom>
          <a:solidFill>
            <a:srgbClr val="31859c"/>
          </a:solidFill>
          <a:ln w="9360">
            <a:solidFill>
              <a:srgbClr val="000000"/>
            </a:solidFill>
            <a:round/>
          </a:ln>
        </p:spPr>
      </p:sp>
      <p:sp>
        <p:nvSpPr>
          <p:cNvPr id="126" name="CustomShape 40"/>
          <p:cNvSpPr/>
          <p:nvPr/>
        </p:nvSpPr>
        <p:spPr>
          <a:xfrm>
            <a:off x="5577480" y="4780080"/>
            <a:ext cx="977400" cy="919440"/>
          </a:xfrm>
          <a:prstGeom prst="rect">
            <a:avLst/>
          </a:prstGeom>
          <a:solidFill>
            <a:srgbClr val="f2f2f2"/>
          </a:solidFill>
          <a:ln w="9360">
            <a:solidFill>
              <a:srgbClr val="000000"/>
            </a:solidFill>
            <a:custDash>
              <a:ds d="140000" sp="105000"/>
            </a:custDash>
            <a:round/>
          </a:ln>
        </p:spPr>
      </p:sp>
      <p:sp>
        <p:nvSpPr>
          <p:cNvPr id="127" name="CustomShape 41"/>
          <p:cNvSpPr/>
          <p:nvPr/>
        </p:nvSpPr>
        <p:spPr>
          <a:xfrm>
            <a:off x="5634000" y="5842800"/>
            <a:ext cx="199440" cy="199440"/>
          </a:xfrm>
          <a:prstGeom prst="rect">
            <a:avLst>
              <a:gd fmla="val 16667" name="adj"/>
            </a:avLst>
          </a:prstGeom>
          <a:solidFill>
            <a:srgbClr val="953735"/>
          </a:solidFill>
          <a:ln w="9360">
            <a:solidFill>
              <a:srgbClr val="000000"/>
            </a:solidFill>
            <a:round/>
          </a:ln>
        </p:spPr>
      </p:sp>
      <p:sp>
        <p:nvSpPr>
          <p:cNvPr id="128" name="CustomShape 42"/>
          <p:cNvSpPr/>
          <p:nvPr/>
        </p:nvSpPr>
        <p:spPr>
          <a:xfrm>
            <a:off x="4862880" y="5079960"/>
            <a:ext cx="426240" cy="535680"/>
          </a:xfrm>
          <a:prstGeom prst="rect">
            <a:avLst>
              <a:gd fmla="val 13599" name="adj"/>
            </a:avLst>
          </a:prstGeom>
          <a:solidFill>
            <a:srgbClr val="ff0000"/>
          </a:solidFill>
          <a:ln w="9360">
            <a:solidFill>
              <a:srgbClr val="000000"/>
            </a:solidFill>
            <a:round/>
          </a:ln>
        </p:spPr>
      </p:sp>
      <p:sp>
        <p:nvSpPr>
          <p:cNvPr id="129" name="Line 43"/>
          <p:cNvSpPr/>
          <p:nvPr/>
        </p:nvSpPr>
        <p:spPr>
          <a:xfrm flipH="1">
            <a:off x="5077800" y="4753440"/>
            <a:ext cx="383760" cy="50868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130" name="Line 44"/>
          <p:cNvSpPr/>
          <p:nvPr/>
        </p:nvSpPr>
        <p:spPr>
          <a:xfrm flipH="1" flipV="1">
            <a:off x="5077800" y="5461920"/>
            <a:ext cx="36720" cy="38088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131" name="Line 45"/>
          <p:cNvSpPr/>
          <p:nvPr/>
        </p:nvSpPr>
        <p:spPr>
          <a:xfrm flipH="1">
            <a:off x="5214240" y="5942520"/>
            <a:ext cx="419760" cy="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132" name="Line 46"/>
          <p:cNvSpPr/>
          <p:nvPr/>
        </p:nvSpPr>
        <p:spPr>
          <a:xfrm flipH="1">
            <a:off x="5781600" y="5461920"/>
            <a:ext cx="649080" cy="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133" name="CustomShape 47"/>
          <p:cNvSpPr/>
          <p:nvPr/>
        </p:nvSpPr>
        <p:spPr>
          <a:xfrm>
            <a:off x="5577480" y="4313160"/>
            <a:ext cx="204120" cy="220320"/>
          </a:xfrm>
          <a:prstGeom prst="rect">
            <a:avLst/>
          </a:prstGeom>
          <a:solidFill>
            <a:srgbClr val="ff6600"/>
          </a:solidFill>
          <a:ln w="9360">
            <a:solidFill>
              <a:srgbClr val="000000"/>
            </a:solidFill>
            <a:round/>
          </a:ln>
        </p:spPr>
      </p:sp>
      <p:sp>
        <p:nvSpPr>
          <p:cNvPr id="134" name="Line 48"/>
          <p:cNvSpPr/>
          <p:nvPr/>
        </p:nvSpPr>
        <p:spPr>
          <a:xfrm flipH="1">
            <a:off x="6060960" y="5436360"/>
            <a:ext cx="282240" cy="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135" name="CustomShape 49"/>
          <p:cNvSpPr/>
          <p:nvPr/>
        </p:nvSpPr>
        <p:spPr>
          <a:xfrm>
            <a:off x="5997600" y="4692240"/>
            <a:ext cx="403200" cy="403200"/>
          </a:xfrm>
          <a:prstGeom prst="rect">
            <a:avLst>
              <a:gd fmla="val 25000" name="adj"/>
            </a:avLst>
          </a:prstGeom>
          <a:solidFill>
            <a:srgbClr val="ffff00"/>
          </a:solidFill>
          <a:ln w="19080">
            <a:solidFill>
              <a:srgbClr val="000000"/>
            </a:solidFill>
            <a:round/>
          </a:ln>
        </p:spPr>
      </p:sp>
      <p:sp>
        <p:nvSpPr>
          <p:cNvPr id="136" name="CustomShape 50"/>
          <p:cNvSpPr/>
          <p:nvPr/>
        </p:nvSpPr>
        <p:spPr>
          <a:xfrm>
            <a:off x="5734080" y="5461200"/>
            <a:ext cx="185760" cy="380520"/>
          </a:xfrm>
          <a:prstGeom prst="straightConnector1">
            <a:avLst/>
          </a:prstGeom>
          <a:ln w="255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137" name="CustomShape 51"/>
          <p:cNvSpPr/>
          <p:nvPr/>
        </p:nvSpPr>
        <p:spPr>
          <a:xfrm>
            <a:off x="6199200" y="5095800"/>
            <a:ext cx="360" cy="340560"/>
          </a:xfrm>
          <a:prstGeom prst="straightConnector1">
            <a:avLst/>
          </a:prstGeom>
          <a:ln w="255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138" name="CustomShape 52"/>
          <p:cNvSpPr/>
          <p:nvPr/>
        </p:nvSpPr>
        <p:spPr>
          <a:xfrm>
            <a:off x="6639120" y="4398120"/>
            <a:ext cx="1006200" cy="1006200"/>
          </a:xfrm>
          <a:prstGeom prst="straightConnector1">
            <a:avLst/>
          </a:prstGeom>
          <a:ln w="255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139" name="CustomShape 53"/>
          <p:cNvSpPr/>
          <p:nvPr/>
        </p:nvSpPr>
        <p:spPr>
          <a:xfrm>
            <a:off x="6639120" y="5405400"/>
            <a:ext cx="1141560" cy="861480"/>
          </a:xfrm>
          <a:prstGeom prst="straightConnector1">
            <a:avLst/>
          </a:prstGeom>
          <a:ln w="25560">
            <a:solidFill>
              <a:srgbClr val="000000"/>
            </a:solidFill>
            <a:round/>
            <a:tailEnd len="med" type="triangle" w="med"/>
          </a:ln>
        </p:spPr>
      </p:sp>
      <p:pic>
        <p:nvPicPr>
          <p:cNvPr descr="" id="140" name="Picture 109"/>
          <p:cNvPicPr/>
          <p:nvPr/>
        </p:nvPicPr>
        <p:blipFill>
          <a:blip r:embed="rId2"/>
          <a:stretch>
            <a:fillRect/>
          </a:stretch>
        </p:blipFill>
        <p:spPr>
          <a:xfrm>
            <a:off x="705960" y="2346480"/>
            <a:ext cx="1703160" cy="1272240"/>
          </a:xfrm>
          <a:prstGeom prst="rect">
            <a:avLst/>
          </a:prstGeom>
          <a:ln w="12600">
            <a:solidFill>
              <a:srgbClr val="000000"/>
            </a:solidFill>
            <a:round/>
          </a:ln>
        </p:spPr>
      </p:pic>
      <p:sp>
        <p:nvSpPr>
          <p:cNvPr id="141" name="Line 54"/>
          <p:cNvSpPr/>
          <p:nvPr/>
        </p:nvSpPr>
        <p:spPr>
          <a:xfrm flipH="1">
            <a:off x="1459800" y="5461920"/>
            <a:ext cx="649080" cy="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142" name="Line 55"/>
          <p:cNvSpPr/>
          <p:nvPr/>
        </p:nvSpPr>
        <p:spPr>
          <a:xfrm flipH="1">
            <a:off x="1739160" y="5436360"/>
            <a:ext cx="282240" cy="0"/>
          </a:xfrm>
          <a:prstGeom prst="line">
            <a:avLst/>
          </a:prstGeom>
          <a:ln w="25560">
            <a:solidFill>
              <a:srgbClr val="000000"/>
            </a:solidFill>
            <a:round/>
          </a:ln>
        </p:spPr>
      </p:sp>
      <p:sp>
        <p:nvSpPr>
          <p:cNvPr id="143" name="CustomShape 56"/>
          <p:cNvSpPr/>
          <p:nvPr/>
        </p:nvSpPr>
        <p:spPr>
          <a:xfrm>
            <a:off x="1412280" y="5461200"/>
            <a:ext cx="185760" cy="380520"/>
          </a:xfrm>
          <a:prstGeom prst="straightConnector1">
            <a:avLst/>
          </a:prstGeom>
          <a:ln w="2556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144" name="CustomShape 57"/>
          <p:cNvSpPr/>
          <p:nvPr/>
        </p:nvSpPr>
        <p:spPr>
          <a:xfrm>
            <a:off x="7385040" y="3287520"/>
            <a:ext cx="1481760" cy="45540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libri"/>
              </a:rPr>
              <a:t>Measure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en-US" sz="1200">
                <a:solidFill>
                  <a:srgbClr val="000000"/>
                </a:solidFill>
                <a:latin typeface="Calibri"/>
              </a:rPr>
              <a:t>Luminescence</a:t>
            </a:r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0" y="41760"/>
            <a:ext cx="8229240" cy="7387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ndara"/>
              </a:rPr>
              <a:t>Research Highlights</a:t>
            </a:r>
            <a:endParaRPr/>
          </a:p>
        </p:txBody>
      </p:sp>
      <p:sp>
        <p:nvSpPr>
          <p:cNvPr id="146" name="Line 2"/>
          <p:cNvSpPr/>
          <p:nvPr/>
        </p:nvSpPr>
        <p:spPr>
          <a:xfrm>
            <a:off x="0" y="932040"/>
            <a:ext cx="9144000" cy="0"/>
          </a:xfrm>
          <a:prstGeom prst="line">
            <a:avLst/>
          </a:prstGeom>
          <a:ln w="50760">
            <a:solidFill>
              <a:srgbClr val="604a7b"/>
            </a:solidFill>
            <a:round/>
          </a:ln>
        </p:spPr>
      </p:sp>
      <p:sp>
        <p:nvSpPr>
          <p:cNvPr id="147" name="CustomShape 3"/>
          <p:cNvSpPr/>
          <p:nvPr/>
        </p:nvSpPr>
        <p:spPr>
          <a:xfrm>
            <a:off x="0" y="1076760"/>
            <a:ext cx="9143640" cy="17362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i="1" lang="en-US">
                <a:solidFill>
                  <a:srgbClr val="000000"/>
                </a:solidFill>
                <a:latin typeface="Calibri"/>
              </a:rPr>
              <a:t>Biological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Validated a top novel prediction, CFTR, to be important in Wnt3a Signaling to TCF/LEF promoter binding site.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Validated the physical interaction </a:t>
            </a:r>
            <a:r>
              <a:rPr i="1" lang="en-US">
                <a:solidFill>
                  <a:srgbClr val="000000"/>
                </a:solidFill>
                <a:latin typeface="Calibri"/>
              </a:rPr>
              <a:t>in vivo </a:t>
            </a:r>
            <a:r>
              <a:rPr lang="en-US">
                <a:solidFill>
                  <a:srgbClr val="000000"/>
                </a:solidFill>
                <a:latin typeface="Calibri"/>
              </a:rPr>
              <a:t>between Dab2, CFTR, and Ryk as well as gained mechanistic insights into binding.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4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64160" y="2679840"/>
            <a:ext cx="2524320" cy="3771720"/>
          </a:xfrm>
          <a:prstGeom prst="rect">
            <a:avLst/>
          </a:prstGeom>
        </p:spPr>
      </p:pic>
      <p:pic>
        <p:nvPicPr>
          <p:cNvPr descr="" id="149" name="Picture 22"/>
          <p:cNvPicPr/>
          <p:nvPr/>
        </p:nvPicPr>
        <p:blipFill>
          <a:blip r:embed="rId2"/>
          <a:stretch>
            <a:fillRect/>
          </a:stretch>
        </p:blipFill>
        <p:spPr>
          <a:xfrm>
            <a:off x="139680" y="3016080"/>
            <a:ext cx="6324480" cy="2914200"/>
          </a:xfrm>
          <a:prstGeom prst="rect">
            <a:avLst/>
          </a:prstGeom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0" y="41760"/>
            <a:ext cx="8229240" cy="7387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ndara"/>
              </a:rPr>
              <a:t>Research Highlights</a:t>
            </a:r>
            <a:endParaRPr/>
          </a:p>
        </p:txBody>
      </p:sp>
      <p:sp>
        <p:nvSpPr>
          <p:cNvPr id="151" name="Line 2"/>
          <p:cNvSpPr/>
          <p:nvPr/>
        </p:nvSpPr>
        <p:spPr>
          <a:xfrm>
            <a:off x="0" y="932040"/>
            <a:ext cx="9144000" cy="0"/>
          </a:xfrm>
          <a:prstGeom prst="line">
            <a:avLst/>
          </a:prstGeom>
          <a:ln w="50760">
            <a:solidFill>
              <a:srgbClr val="604a7b"/>
            </a:solidFill>
            <a:round/>
          </a:ln>
        </p:spPr>
      </p:sp>
      <p:pic>
        <p:nvPicPr>
          <p:cNvPr descr="" id="152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64160" y="2163240"/>
            <a:ext cx="2524320" cy="3771720"/>
          </a:xfrm>
          <a:prstGeom prst="rect">
            <a:avLst/>
          </a:prstGeom>
        </p:spPr>
      </p:pic>
      <p:pic>
        <p:nvPicPr>
          <p:cNvPr descr="" id="153" name="Picture 22"/>
          <p:cNvPicPr/>
          <p:nvPr/>
        </p:nvPicPr>
        <p:blipFill>
          <a:blip r:embed="rId2"/>
          <a:stretch>
            <a:fillRect/>
          </a:stretch>
        </p:blipFill>
        <p:spPr>
          <a:xfrm>
            <a:off x="139680" y="1114560"/>
            <a:ext cx="6006960" cy="2768040"/>
          </a:xfrm>
          <a:prstGeom prst="rect">
            <a:avLst/>
          </a:prstGeom>
        </p:spPr>
      </p:pic>
      <p:pic>
        <p:nvPicPr>
          <p:cNvPr descr="" id="154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39680" y="4048920"/>
            <a:ext cx="3130200" cy="2656080"/>
          </a:xfrm>
          <a:prstGeom prst="rect">
            <a:avLst/>
          </a:prstGeom>
        </p:spPr>
      </p:pic>
      <p:pic>
        <p:nvPicPr>
          <p:cNvPr descr="" id="155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3333600" y="4111200"/>
            <a:ext cx="3130200" cy="2656080"/>
          </a:xfrm>
          <a:prstGeom prst="rect">
            <a:avLst/>
          </a:prstGeom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0" y="41760"/>
            <a:ext cx="8229240" cy="7387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ndara"/>
              </a:rPr>
              <a:t>Research Highlights</a:t>
            </a:r>
            <a:endParaRPr/>
          </a:p>
        </p:txBody>
      </p:sp>
      <p:sp>
        <p:nvSpPr>
          <p:cNvPr id="157" name="Line 2"/>
          <p:cNvSpPr/>
          <p:nvPr/>
        </p:nvSpPr>
        <p:spPr>
          <a:xfrm>
            <a:off x="0" y="932040"/>
            <a:ext cx="9144000" cy="0"/>
          </a:xfrm>
          <a:prstGeom prst="line">
            <a:avLst/>
          </a:prstGeom>
          <a:ln w="50760">
            <a:solidFill>
              <a:srgbClr val="604a7b"/>
            </a:solidFill>
            <a:round/>
          </a:ln>
        </p:spPr>
      </p:sp>
      <p:pic>
        <p:nvPicPr>
          <p:cNvPr descr="" id="158" name="Picture 7"/>
          <p:cNvPicPr/>
          <p:nvPr/>
        </p:nvPicPr>
        <p:blipFill>
          <a:blip r:embed="rId1"/>
          <a:stretch>
            <a:fillRect/>
          </a:stretch>
        </p:blipFill>
        <p:spPr>
          <a:xfrm>
            <a:off x="1731600" y="2983680"/>
            <a:ext cx="1920600" cy="3226320"/>
          </a:xfrm>
          <a:prstGeom prst="rect">
            <a:avLst/>
          </a:prstGeom>
          <a:ln w="19080">
            <a:solidFill>
              <a:srgbClr val="000000"/>
            </a:solidFill>
            <a:round/>
          </a:ln>
        </p:spPr>
      </p:pic>
      <p:pic>
        <p:nvPicPr>
          <p:cNvPr descr="" id="15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3764880" y="2983680"/>
            <a:ext cx="750240" cy="3226320"/>
          </a:xfrm>
          <a:prstGeom prst="rect">
            <a:avLst/>
          </a:prstGeom>
          <a:ln w="19080">
            <a:solidFill>
              <a:srgbClr val="000000"/>
            </a:solidFill>
            <a:round/>
          </a:ln>
        </p:spPr>
      </p:pic>
      <p:sp>
        <p:nvSpPr>
          <p:cNvPr id="160" name="CustomShape 3"/>
          <p:cNvSpPr/>
          <p:nvPr/>
        </p:nvSpPr>
        <p:spPr>
          <a:xfrm>
            <a:off x="1731960" y="5092200"/>
            <a:ext cx="1919880" cy="520920"/>
          </a:xfrm>
          <a:prstGeom prst="rect">
            <a:avLst/>
          </a:prstGeom>
          <a:ln w="19080">
            <a:solidFill>
              <a:srgbClr val="000000"/>
            </a:solidFill>
            <a:round/>
          </a:ln>
        </p:spPr>
      </p:sp>
      <p:sp>
        <p:nvSpPr>
          <p:cNvPr id="161" name="CustomShape 4"/>
          <p:cNvSpPr/>
          <p:nvPr/>
        </p:nvSpPr>
        <p:spPr>
          <a:xfrm>
            <a:off x="1731960" y="4517280"/>
            <a:ext cx="1919880" cy="379440"/>
          </a:xfrm>
          <a:prstGeom prst="rect">
            <a:avLst/>
          </a:prstGeom>
          <a:ln w="19080">
            <a:solidFill>
              <a:srgbClr val="604a7b"/>
            </a:solidFill>
            <a:round/>
          </a:ln>
        </p:spPr>
      </p:sp>
      <p:sp>
        <p:nvSpPr>
          <p:cNvPr id="162" name="CustomShape 5"/>
          <p:cNvSpPr/>
          <p:nvPr/>
        </p:nvSpPr>
        <p:spPr>
          <a:xfrm>
            <a:off x="1731960" y="3659040"/>
            <a:ext cx="1919880" cy="403200"/>
          </a:xfrm>
          <a:prstGeom prst="rect">
            <a:avLst/>
          </a:prstGeom>
          <a:ln w="19080">
            <a:solidFill>
              <a:srgbClr val="008000"/>
            </a:solidFill>
            <a:round/>
          </a:ln>
        </p:spPr>
      </p:sp>
      <p:sp>
        <p:nvSpPr>
          <p:cNvPr id="163" name="CustomShape 6"/>
          <p:cNvSpPr/>
          <p:nvPr/>
        </p:nvSpPr>
        <p:spPr>
          <a:xfrm>
            <a:off x="1731960" y="3196440"/>
            <a:ext cx="1919880" cy="403200"/>
          </a:xfrm>
          <a:prstGeom prst="rect">
            <a:avLst/>
          </a:prstGeom>
          <a:ln w="19080">
            <a:solidFill>
              <a:srgbClr val="ff0000"/>
            </a:solidFill>
            <a:round/>
          </a:ln>
        </p:spPr>
      </p:sp>
      <p:sp>
        <p:nvSpPr>
          <p:cNvPr id="164" name="CustomShape 7"/>
          <p:cNvSpPr/>
          <p:nvPr/>
        </p:nvSpPr>
        <p:spPr>
          <a:xfrm>
            <a:off x="4534560" y="3264840"/>
            <a:ext cx="712080" cy="3646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-US"/>
              <a:t>170</a:t>
            </a:r>
            <a:endParaRPr/>
          </a:p>
        </p:txBody>
      </p:sp>
      <p:sp>
        <p:nvSpPr>
          <p:cNvPr id="165" name="CustomShape 8"/>
          <p:cNvSpPr/>
          <p:nvPr/>
        </p:nvSpPr>
        <p:spPr>
          <a:xfrm>
            <a:off x="4534560" y="3596760"/>
            <a:ext cx="712080" cy="3646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-US"/>
              <a:t>130</a:t>
            </a:r>
            <a:endParaRPr/>
          </a:p>
        </p:txBody>
      </p:sp>
      <p:sp>
        <p:nvSpPr>
          <p:cNvPr id="166" name="CustomShape 9"/>
          <p:cNvSpPr/>
          <p:nvPr/>
        </p:nvSpPr>
        <p:spPr>
          <a:xfrm>
            <a:off x="4534560" y="3933720"/>
            <a:ext cx="712080" cy="3646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-US"/>
              <a:t>70</a:t>
            </a:r>
            <a:endParaRPr/>
          </a:p>
        </p:txBody>
      </p:sp>
      <p:sp>
        <p:nvSpPr>
          <p:cNvPr id="167" name="CustomShape 10"/>
          <p:cNvSpPr/>
          <p:nvPr/>
        </p:nvSpPr>
        <p:spPr>
          <a:xfrm>
            <a:off x="4534560" y="4321080"/>
            <a:ext cx="712080" cy="3646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-US"/>
              <a:t>55</a:t>
            </a:r>
            <a:endParaRPr/>
          </a:p>
        </p:txBody>
      </p:sp>
      <p:sp>
        <p:nvSpPr>
          <p:cNvPr id="168" name="CustomShape 11"/>
          <p:cNvSpPr/>
          <p:nvPr/>
        </p:nvSpPr>
        <p:spPr>
          <a:xfrm>
            <a:off x="4534560" y="4618080"/>
            <a:ext cx="712080" cy="3646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-US"/>
              <a:t>43</a:t>
            </a:r>
            <a:endParaRPr/>
          </a:p>
        </p:txBody>
      </p:sp>
      <p:sp>
        <p:nvSpPr>
          <p:cNvPr id="169" name="CustomShape 12"/>
          <p:cNvSpPr/>
          <p:nvPr/>
        </p:nvSpPr>
        <p:spPr>
          <a:xfrm>
            <a:off x="4534560" y="5047920"/>
            <a:ext cx="712080" cy="3646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-US"/>
              <a:t>34</a:t>
            </a:r>
            <a:endParaRPr/>
          </a:p>
        </p:txBody>
      </p:sp>
      <p:sp>
        <p:nvSpPr>
          <p:cNvPr id="170" name="CustomShape 13"/>
          <p:cNvSpPr/>
          <p:nvPr/>
        </p:nvSpPr>
        <p:spPr>
          <a:xfrm>
            <a:off x="4534560" y="5355360"/>
            <a:ext cx="712080" cy="3646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-US"/>
              <a:t>26</a:t>
            </a:r>
            <a:endParaRPr/>
          </a:p>
        </p:txBody>
      </p:sp>
      <p:sp>
        <p:nvSpPr>
          <p:cNvPr id="171" name="CustomShape 14"/>
          <p:cNvSpPr/>
          <p:nvPr/>
        </p:nvSpPr>
        <p:spPr>
          <a:xfrm>
            <a:off x="4534560" y="5601960"/>
            <a:ext cx="814320" cy="3646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-US"/>
              <a:t>17,10</a:t>
            </a:r>
            <a:endParaRPr/>
          </a:p>
        </p:txBody>
      </p:sp>
      <p:sp>
        <p:nvSpPr>
          <p:cNvPr id="172" name="CustomShape 15"/>
          <p:cNvSpPr/>
          <p:nvPr/>
        </p:nvSpPr>
        <p:spPr>
          <a:xfrm>
            <a:off x="258840" y="3196440"/>
            <a:ext cx="144144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Calibri"/>
              </a:rPr>
              <a:t>Fibronectin</a:t>
            </a:r>
            <a:endParaRPr/>
          </a:p>
        </p:txBody>
      </p:sp>
      <p:sp>
        <p:nvSpPr>
          <p:cNvPr id="173" name="CustomShape 16"/>
          <p:cNvSpPr/>
          <p:nvPr/>
        </p:nvSpPr>
        <p:spPr>
          <a:xfrm>
            <a:off x="308160" y="3681720"/>
            <a:ext cx="140508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8000"/>
                </a:solidFill>
                <a:latin typeface="Calibri"/>
              </a:rPr>
              <a:t>E-cadherin</a:t>
            </a:r>
            <a:endParaRPr/>
          </a:p>
        </p:txBody>
      </p:sp>
      <p:sp>
        <p:nvSpPr>
          <p:cNvPr id="174" name="CustomShape 17"/>
          <p:cNvSpPr/>
          <p:nvPr/>
        </p:nvSpPr>
        <p:spPr>
          <a:xfrm>
            <a:off x="481320" y="5232600"/>
            <a:ext cx="99972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GAPDH</a:t>
            </a:r>
            <a:endParaRPr/>
          </a:p>
        </p:txBody>
      </p:sp>
      <p:sp>
        <p:nvSpPr>
          <p:cNvPr id="175" name="CustomShape 18"/>
          <p:cNvSpPr/>
          <p:nvPr/>
        </p:nvSpPr>
        <p:spPr>
          <a:xfrm>
            <a:off x="430560" y="4583520"/>
            <a:ext cx="120240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604a7b"/>
                </a:solidFill>
                <a:latin typeface="Calibri"/>
              </a:rPr>
              <a:t>Vimentin</a:t>
            </a:r>
            <a:endParaRPr/>
          </a:p>
        </p:txBody>
      </p:sp>
      <p:sp>
        <p:nvSpPr>
          <p:cNvPr id="176" name="CustomShape 19"/>
          <p:cNvSpPr/>
          <p:nvPr/>
        </p:nvSpPr>
        <p:spPr>
          <a:xfrm>
            <a:off x="1842480" y="3016440"/>
            <a:ext cx="1009080" cy="3643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Control</a:t>
            </a:r>
            <a:endParaRPr/>
          </a:p>
        </p:txBody>
      </p:sp>
      <p:sp>
        <p:nvSpPr>
          <p:cNvPr id="177" name="CustomShape 20"/>
          <p:cNvSpPr/>
          <p:nvPr/>
        </p:nvSpPr>
        <p:spPr>
          <a:xfrm>
            <a:off x="2574720" y="2967120"/>
            <a:ext cx="856800" cy="3643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TGF-β</a:t>
            </a:r>
            <a:endParaRPr/>
          </a:p>
        </p:txBody>
      </p:sp>
      <p:sp>
        <p:nvSpPr>
          <p:cNvPr id="178" name="CustomShape 21"/>
          <p:cNvSpPr/>
          <p:nvPr/>
        </p:nvSpPr>
        <p:spPr>
          <a:xfrm>
            <a:off x="2894040" y="2964240"/>
            <a:ext cx="925200" cy="3643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Wnt5a</a:t>
            </a:r>
            <a:endParaRPr/>
          </a:p>
        </p:txBody>
      </p:sp>
      <p:sp>
        <p:nvSpPr>
          <p:cNvPr id="179" name="CustomShape 22"/>
          <p:cNvSpPr/>
          <p:nvPr/>
        </p:nvSpPr>
        <p:spPr>
          <a:xfrm>
            <a:off x="3263400" y="2964240"/>
            <a:ext cx="925200" cy="3643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Wnt3a</a:t>
            </a:r>
            <a:endParaRPr/>
          </a:p>
        </p:txBody>
      </p:sp>
      <p:sp>
        <p:nvSpPr>
          <p:cNvPr id="180" name="CustomShape 23"/>
          <p:cNvSpPr/>
          <p:nvPr/>
        </p:nvSpPr>
        <p:spPr>
          <a:xfrm>
            <a:off x="2206080" y="3009960"/>
            <a:ext cx="1131120" cy="3643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EMT Mix</a:t>
            </a:r>
            <a:endParaRPr/>
          </a:p>
        </p:txBody>
      </p:sp>
      <p:sp>
        <p:nvSpPr>
          <p:cNvPr id="181" name="CustomShape 24"/>
          <p:cNvSpPr/>
          <p:nvPr/>
        </p:nvSpPr>
        <p:spPr>
          <a:xfrm>
            <a:off x="3887640" y="2247120"/>
            <a:ext cx="1089360" cy="639000"/>
          </a:xfrm>
          <a:prstGeom prst="rect">
            <a:avLst/>
          </a:prstGeom>
        </p:spPr>
        <p:txBody>
          <a:bodyPr bIns="45000" lIns="90000" rIns="90000" tIns="45000" wrap="none"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MW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Markers</a:t>
            </a:r>
            <a:endParaRPr/>
          </a:p>
        </p:txBody>
      </p:sp>
      <p:sp>
        <p:nvSpPr>
          <p:cNvPr id="182" name="CustomShape 25"/>
          <p:cNvSpPr/>
          <p:nvPr/>
        </p:nvSpPr>
        <p:spPr>
          <a:xfrm>
            <a:off x="5590440" y="3599280"/>
            <a:ext cx="2595240" cy="11876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Calibri"/>
              </a:rPr>
              <a:t>Vegetative Growth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Low Fibronectin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E-cadherin present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Low Vimentin</a:t>
            </a:r>
            <a:endParaRPr/>
          </a:p>
        </p:txBody>
      </p:sp>
      <p:sp>
        <p:nvSpPr>
          <p:cNvPr id="183" name="CustomShape 26"/>
          <p:cNvSpPr/>
          <p:nvPr/>
        </p:nvSpPr>
        <p:spPr>
          <a:xfrm>
            <a:off x="5679720" y="5099040"/>
            <a:ext cx="2523600" cy="11876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Calibri"/>
              </a:rPr>
              <a:t>EMT induction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Increase Fibronectin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Loss E-cadherin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Increase in Vimentin</a:t>
            </a:r>
            <a:endParaRPr/>
          </a:p>
        </p:txBody>
      </p:sp>
      <p:sp>
        <p:nvSpPr>
          <p:cNvPr id="184" name="CustomShape 27"/>
          <p:cNvSpPr/>
          <p:nvPr/>
        </p:nvSpPr>
        <p:spPr>
          <a:xfrm>
            <a:off x="-382680" y="990360"/>
            <a:ext cx="483084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Calibri"/>
              </a:rPr>
              <a:t>BEAS-2B Cells 24hrs post Treatment</a:t>
            </a: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8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546280" y="1788480"/>
            <a:ext cx="1301400" cy="1301400"/>
          </a:xfrm>
          <a:prstGeom prst="rect">
            <a:avLst/>
          </a:prstGeom>
        </p:spPr>
      </p:pic>
      <p:pic>
        <p:nvPicPr>
          <p:cNvPr descr="" id="186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883680" y="1788480"/>
            <a:ext cx="1301400" cy="1301400"/>
          </a:xfrm>
          <a:prstGeom prst="rect">
            <a:avLst/>
          </a:prstGeom>
        </p:spPr>
      </p:pic>
      <p:pic>
        <p:nvPicPr>
          <p:cNvPr descr="" id="187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211000" y="1788480"/>
            <a:ext cx="1301400" cy="1301400"/>
          </a:xfrm>
          <a:prstGeom prst="rect">
            <a:avLst/>
          </a:prstGeom>
        </p:spPr>
      </p:pic>
      <p:pic>
        <p:nvPicPr>
          <p:cNvPr descr="" id="188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1200240" y="1788480"/>
            <a:ext cx="1301400" cy="1301400"/>
          </a:xfrm>
          <a:prstGeom prst="rect">
            <a:avLst/>
          </a:prstGeom>
        </p:spPr>
      </p:pic>
      <p:pic>
        <p:nvPicPr>
          <p:cNvPr descr="" id="189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6547320" y="1788480"/>
            <a:ext cx="1301400" cy="1301400"/>
          </a:xfrm>
          <a:prstGeom prst="rect">
            <a:avLst/>
          </a:prstGeom>
        </p:spPr>
      </p:pic>
      <p:pic>
        <p:nvPicPr>
          <p:cNvPr descr="" id="190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1200240" y="3224520"/>
            <a:ext cx="1301400" cy="1301400"/>
          </a:xfrm>
          <a:prstGeom prst="rect">
            <a:avLst/>
          </a:prstGeom>
        </p:spPr>
      </p:pic>
      <p:pic>
        <p:nvPicPr>
          <p:cNvPr descr="" id="191" name="Picture 8"/>
          <p:cNvPicPr/>
          <p:nvPr/>
        </p:nvPicPr>
        <p:blipFill>
          <a:blip r:embed="rId7"/>
          <a:stretch>
            <a:fillRect/>
          </a:stretch>
        </p:blipFill>
        <p:spPr>
          <a:xfrm>
            <a:off x="2546280" y="3224520"/>
            <a:ext cx="1301400" cy="1301400"/>
          </a:xfrm>
          <a:prstGeom prst="rect">
            <a:avLst/>
          </a:prstGeom>
        </p:spPr>
      </p:pic>
      <p:pic>
        <p:nvPicPr>
          <p:cNvPr descr="" id="192" name="Picture 9"/>
          <p:cNvPicPr/>
          <p:nvPr/>
        </p:nvPicPr>
        <p:blipFill>
          <a:blip r:embed="rId8"/>
          <a:stretch>
            <a:fillRect/>
          </a:stretch>
        </p:blipFill>
        <p:spPr>
          <a:xfrm>
            <a:off x="3883680" y="3224520"/>
            <a:ext cx="1301400" cy="1301400"/>
          </a:xfrm>
          <a:prstGeom prst="rect">
            <a:avLst/>
          </a:prstGeom>
        </p:spPr>
      </p:pic>
      <p:pic>
        <p:nvPicPr>
          <p:cNvPr descr="" id="193" name="Picture 10"/>
          <p:cNvPicPr/>
          <p:nvPr/>
        </p:nvPicPr>
        <p:blipFill>
          <a:blip r:embed="rId9"/>
          <a:stretch>
            <a:fillRect/>
          </a:stretch>
        </p:blipFill>
        <p:spPr>
          <a:xfrm>
            <a:off x="5211000" y="3224520"/>
            <a:ext cx="1301400" cy="1301400"/>
          </a:xfrm>
          <a:prstGeom prst="rect">
            <a:avLst/>
          </a:prstGeom>
        </p:spPr>
      </p:pic>
      <p:pic>
        <p:nvPicPr>
          <p:cNvPr descr="" id="194" name="Picture 11"/>
          <p:cNvPicPr/>
          <p:nvPr/>
        </p:nvPicPr>
        <p:blipFill>
          <a:blip r:embed="rId10"/>
          <a:stretch>
            <a:fillRect/>
          </a:stretch>
        </p:blipFill>
        <p:spPr>
          <a:xfrm>
            <a:off x="6547320" y="3224520"/>
            <a:ext cx="1301400" cy="1301400"/>
          </a:xfrm>
          <a:prstGeom prst="rect">
            <a:avLst/>
          </a:prstGeom>
        </p:spPr>
      </p:pic>
      <p:pic>
        <p:nvPicPr>
          <p:cNvPr descr="" id="195" name="Picture 12"/>
          <p:cNvPicPr/>
          <p:nvPr/>
        </p:nvPicPr>
        <p:blipFill>
          <a:blip r:embed="rId11"/>
          <a:stretch>
            <a:fillRect/>
          </a:stretch>
        </p:blipFill>
        <p:spPr>
          <a:xfrm>
            <a:off x="2546280" y="4676760"/>
            <a:ext cx="1301400" cy="1301400"/>
          </a:xfrm>
          <a:prstGeom prst="rect">
            <a:avLst/>
          </a:prstGeom>
        </p:spPr>
      </p:pic>
      <p:pic>
        <p:nvPicPr>
          <p:cNvPr descr="" id="196" name="Picture 13"/>
          <p:cNvPicPr/>
          <p:nvPr/>
        </p:nvPicPr>
        <p:blipFill>
          <a:blip r:embed="rId12"/>
          <a:stretch>
            <a:fillRect/>
          </a:stretch>
        </p:blipFill>
        <p:spPr>
          <a:xfrm>
            <a:off x="6547320" y="4687200"/>
            <a:ext cx="1290600" cy="1290600"/>
          </a:xfrm>
          <a:prstGeom prst="rect">
            <a:avLst/>
          </a:prstGeom>
        </p:spPr>
      </p:pic>
      <p:pic>
        <p:nvPicPr>
          <p:cNvPr descr="" id="197" name="Picture 14"/>
          <p:cNvPicPr/>
          <p:nvPr/>
        </p:nvPicPr>
        <p:blipFill>
          <a:blip r:embed="rId13"/>
          <a:stretch>
            <a:fillRect/>
          </a:stretch>
        </p:blipFill>
        <p:spPr>
          <a:xfrm>
            <a:off x="5211000" y="4676760"/>
            <a:ext cx="1301400" cy="1301400"/>
          </a:xfrm>
          <a:prstGeom prst="rect">
            <a:avLst/>
          </a:prstGeom>
        </p:spPr>
      </p:pic>
      <p:pic>
        <p:nvPicPr>
          <p:cNvPr descr="" id="198" name="Picture 15"/>
          <p:cNvPicPr/>
          <p:nvPr/>
        </p:nvPicPr>
        <p:blipFill>
          <a:blip r:embed="rId14"/>
          <a:stretch>
            <a:fillRect/>
          </a:stretch>
        </p:blipFill>
        <p:spPr>
          <a:xfrm>
            <a:off x="3883680" y="4676760"/>
            <a:ext cx="1301400" cy="1301400"/>
          </a:xfrm>
          <a:prstGeom prst="rect">
            <a:avLst/>
          </a:prstGeom>
        </p:spPr>
      </p:pic>
      <p:pic>
        <p:nvPicPr>
          <p:cNvPr descr="" id="199" name="Picture 16"/>
          <p:cNvPicPr/>
          <p:nvPr/>
        </p:nvPicPr>
        <p:blipFill>
          <a:blip r:embed="rId15"/>
          <a:stretch>
            <a:fillRect/>
          </a:stretch>
        </p:blipFill>
        <p:spPr>
          <a:xfrm>
            <a:off x="1200240" y="4676760"/>
            <a:ext cx="1301400" cy="1301400"/>
          </a:xfrm>
          <a:prstGeom prst="rect">
            <a:avLst/>
          </a:prstGeom>
        </p:spPr>
      </p:pic>
      <p:sp>
        <p:nvSpPr>
          <p:cNvPr id="200" name="CustomShape 1"/>
          <p:cNvSpPr/>
          <p:nvPr/>
        </p:nvSpPr>
        <p:spPr>
          <a:xfrm>
            <a:off x="119160" y="2293560"/>
            <a:ext cx="100872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Control</a:t>
            </a:r>
            <a:endParaRPr/>
          </a:p>
        </p:txBody>
      </p:sp>
      <p:sp>
        <p:nvSpPr>
          <p:cNvPr id="201" name="CustomShape 2"/>
          <p:cNvSpPr/>
          <p:nvPr/>
        </p:nvSpPr>
        <p:spPr>
          <a:xfrm>
            <a:off x="1200240" y="1332000"/>
            <a:ext cx="1301400" cy="6382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Light Image</a:t>
            </a:r>
            <a:endParaRPr/>
          </a:p>
        </p:txBody>
      </p:sp>
      <p:sp>
        <p:nvSpPr>
          <p:cNvPr id="202" name="CustomShape 3"/>
          <p:cNvSpPr/>
          <p:nvPr/>
        </p:nvSpPr>
        <p:spPr>
          <a:xfrm>
            <a:off x="2546280" y="1332000"/>
            <a:ext cx="1301400" cy="3646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DAPI</a:t>
            </a:r>
            <a:endParaRPr/>
          </a:p>
        </p:txBody>
      </p:sp>
      <p:sp>
        <p:nvSpPr>
          <p:cNvPr id="203" name="CustomShape 4"/>
          <p:cNvSpPr/>
          <p:nvPr/>
        </p:nvSpPr>
        <p:spPr>
          <a:xfrm>
            <a:off x="3883680" y="1329840"/>
            <a:ext cx="1301400" cy="3646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Vimentin</a:t>
            </a:r>
            <a:endParaRPr/>
          </a:p>
        </p:txBody>
      </p:sp>
      <p:sp>
        <p:nvSpPr>
          <p:cNvPr id="204" name="CustomShape 5"/>
          <p:cNvSpPr/>
          <p:nvPr/>
        </p:nvSpPr>
        <p:spPr>
          <a:xfrm>
            <a:off x="5211000" y="1329840"/>
            <a:ext cx="1301400" cy="63828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Fibronectin</a:t>
            </a:r>
            <a:endParaRPr/>
          </a:p>
        </p:txBody>
      </p:sp>
      <p:sp>
        <p:nvSpPr>
          <p:cNvPr id="205" name="CustomShape 6"/>
          <p:cNvSpPr/>
          <p:nvPr/>
        </p:nvSpPr>
        <p:spPr>
          <a:xfrm>
            <a:off x="6547320" y="1202760"/>
            <a:ext cx="1301400" cy="639000"/>
          </a:xfrm>
          <a:prstGeom prst="rect">
            <a:avLst/>
          </a:prstGeom>
        </p:spPr>
        <p:txBody>
          <a:bodyPr bIns="45000" lIns="90000" rIns="90000" tIns="45000"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Fluor. Overlay</a:t>
            </a:r>
            <a:endParaRPr/>
          </a:p>
        </p:txBody>
      </p:sp>
      <p:sp>
        <p:nvSpPr>
          <p:cNvPr id="206" name="CustomShape 7"/>
          <p:cNvSpPr/>
          <p:nvPr/>
        </p:nvSpPr>
        <p:spPr>
          <a:xfrm>
            <a:off x="117000" y="3652560"/>
            <a:ext cx="85320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+EMT</a:t>
            </a:r>
            <a:endParaRPr/>
          </a:p>
        </p:txBody>
      </p:sp>
      <p:sp>
        <p:nvSpPr>
          <p:cNvPr id="207" name="CustomShape 8"/>
          <p:cNvSpPr/>
          <p:nvPr/>
        </p:nvSpPr>
        <p:spPr>
          <a:xfrm>
            <a:off x="32040" y="5214600"/>
            <a:ext cx="1048320" cy="3646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+TGF-β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0" y="41760"/>
            <a:ext cx="8229240" cy="7387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ndara"/>
              </a:rPr>
              <a:t>Future Research Plans</a:t>
            </a:r>
            <a:endParaRPr/>
          </a:p>
        </p:txBody>
      </p:sp>
      <p:sp>
        <p:nvSpPr>
          <p:cNvPr id="209" name="Line 2"/>
          <p:cNvSpPr/>
          <p:nvPr/>
        </p:nvSpPr>
        <p:spPr>
          <a:xfrm>
            <a:off x="0" y="932040"/>
            <a:ext cx="9144000" cy="0"/>
          </a:xfrm>
          <a:prstGeom prst="line">
            <a:avLst/>
          </a:prstGeom>
          <a:ln w="50760">
            <a:solidFill>
              <a:srgbClr val="604a7b"/>
            </a:solidFill>
            <a:round/>
          </a:ln>
        </p:spPr>
      </p:sp>
      <p:sp>
        <p:nvSpPr>
          <p:cNvPr id="210" name="CustomShape 3"/>
          <p:cNvSpPr/>
          <p:nvPr/>
        </p:nvSpPr>
        <p:spPr>
          <a:xfrm>
            <a:off x="0" y="1178640"/>
            <a:ext cx="9143640" cy="66733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i="1" lang="en-US">
                <a:solidFill>
                  <a:srgbClr val="000000"/>
                </a:solidFill>
                <a:latin typeface="Calibri"/>
              </a:rPr>
              <a:t>Linking Molecular Mechanism to Biology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Wnt3a results in the expression of fibronectin in human airway epithelial cells.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Fibronectin plays key roles in cellular adhesion, growth, migration, and differentiation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These factors greatly impact homeostasis, wound healing, and cancer metastasis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i="1" lang="en-US">
                <a:solidFill>
                  <a:srgbClr val="000000"/>
                </a:solidFill>
                <a:latin typeface="Calibri"/>
              </a:rPr>
              <a:t>Understanding Wnt Specificity and Cooperativity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i="1" lang="en-US">
                <a:solidFill>
                  <a:srgbClr val="000000"/>
                </a:solidFill>
                <a:latin typeface="Calibri"/>
              </a:rPr>
              <a:t> </a:t>
            </a:r>
            <a:r>
              <a:rPr i="1" lang="en-US">
                <a:solidFill>
                  <a:srgbClr val="000000"/>
                </a:solidFill>
                <a:latin typeface="Calibri"/>
              </a:rPr>
              <a:t>Mechanism behind how Wnt proteins signal specifically and broadly post β-catenin?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i="1" lang="en-US">
                <a:solidFill>
                  <a:srgbClr val="000000"/>
                </a:solidFill>
                <a:latin typeface="Calibri"/>
              </a:rPr>
              <a:t>How do Wnts cross talk with other cancer pathways and contribute to wound healing?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i="1" lang="en-US">
                <a:solidFill>
                  <a:srgbClr val="000000"/>
                </a:solidFill>
                <a:latin typeface="Calibri"/>
              </a:rPr>
              <a:t>Animal Models to Understand Physiology of Wnt Signaling and Yield Translational Approaches 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Mouse Models of Respiratory biotic ad abiotic disease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alibri"/>
              </a:rPr>
              <a:t>Can pre-/post-treatment with Wnt cocktails result in decreased tissue scaring, expedited recovery, and mitigated inflammation.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0" y="41760"/>
            <a:ext cx="8229240" cy="7387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ndara"/>
              </a:rPr>
              <a:t>Research Team</a:t>
            </a:r>
            <a:endParaRPr/>
          </a:p>
        </p:txBody>
      </p:sp>
      <p:sp>
        <p:nvSpPr>
          <p:cNvPr id="212" name="Line 2"/>
          <p:cNvSpPr/>
          <p:nvPr/>
        </p:nvSpPr>
        <p:spPr>
          <a:xfrm>
            <a:off x="0" y="932040"/>
            <a:ext cx="9144000" cy="0"/>
          </a:xfrm>
          <a:prstGeom prst="line">
            <a:avLst/>
          </a:prstGeom>
          <a:ln w="50760">
            <a:solidFill>
              <a:srgbClr val="604a7b"/>
            </a:solidFill>
            <a:round/>
          </a:ln>
        </p:spPr>
      </p:sp>
      <p:sp>
        <p:nvSpPr>
          <p:cNvPr id="213" name="CustomShape 3"/>
          <p:cNvSpPr/>
          <p:nvPr/>
        </p:nvSpPr>
        <p:spPr>
          <a:xfrm>
            <a:off x="114480" y="1087200"/>
            <a:ext cx="6349680" cy="33814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Calibri"/>
              </a:rPr>
              <a:t>Kale Laboratory- Wnt Signaling Project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Shiv D. Kale, PhD, Principle Investigator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Allison Powell –Undergraduate Research Assistant, Senior.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Kelsey Simmons - Undergraduate Research Assistant, Junior.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Heather Martinez - Undergraduate Research Assistant, Junior.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US">
                <a:solidFill>
                  <a:srgbClr val="000000"/>
                </a:solidFill>
                <a:latin typeface="Calibri"/>
              </a:rPr>
              <a:t>Prior Members: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Gloria Trivitt - Undergraduate Research Assistant.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Helen Clark - Undergraduate Research Assistant.</a:t>
            </a:r>
            <a:endParaRPr/>
          </a:p>
        </p:txBody>
      </p:sp>
      <p:pic>
        <p:nvPicPr>
          <p:cNvPr descr="" id="21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3760200"/>
            <a:ext cx="1993680" cy="2749680"/>
          </a:xfrm>
          <a:prstGeom prst="rect">
            <a:avLst/>
          </a:prstGeom>
        </p:spPr>
      </p:pic>
      <p:pic>
        <p:nvPicPr>
          <p:cNvPr descr="" id="21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121440" y="3760200"/>
            <a:ext cx="1625400" cy="2756880"/>
          </a:xfrm>
          <a:prstGeom prst="rect">
            <a:avLst/>
          </a:prstGeom>
        </p:spPr>
      </p:pic>
      <p:pic>
        <p:nvPicPr>
          <p:cNvPr descr="" id="216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7746840" y="3755880"/>
            <a:ext cx="1396800" cy="2753640"/>
          </a:xfrm>
          <a:prstGeom prst="rect">
            <a:avLst/>
          </a:prstGeom>
        </p:spPr>
      </p:pic>
      <p:sp>
        <p:nvSpPr>
          <p:cNvPr id="217" name="CustomShape 4"/>
          <p:cNvSpPr/>
          <p:nvPr/>
        </p:nvSpPr>
        <p:spPr>
          <a:xfrm>
            <a:off x="1994040" y="3760200"/>
            <a:ext cx="4012920" cy="2749680"/>
          </a:xfrm>
          <a:prstGeom prst="rect">
            <a:avLst/>
          </a:prstGeom>
          <a:gradFill>
            <a:gsLst>
              <a:gs pos="0">
                <a:srgbClr val="3e7fcc"/>
              </a:gs>
              <a:gs pos="100000">
                <a:srgbClr val="a4c1ff"/>
              </a:gs>
            </a:gsLst>
            <a:lin ang="16200000"/>
          </a:gradFill>
          <a:ln w="9360">
            <a:solidFill>
              <a:srgbClr val="4a7ebb"/>
            </a:solidFill>
            <a:round/>
          </a:ln>
        </p:spPr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