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93066-F37F-4E8E-9F03-021BA01423CA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4731F-63F3-4257-AE5A-34CEB359B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5287"/>
          <a:stretch>
            <a:fillRect/>
          </a:stretch>
        </p:blipFill>
        <p:spPr bwMode="auto">
          <a:xfrm>
            <a:off x="2057400" y="1371600"/>
            <a:ext cx="1657350" cy="126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15190" b="1266"/>
          <a:stretch>
            <a:fillRect/>
          </a:stretch>
        </p:blipFill>
        <p:spPr bwMode="auto">
          <a:xfrm>
            <a:off x="381000" y="1371600"/>
            <a:ext cx="1638300" cy="125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2400" y="4419600"/>
            <a:ext cx="7616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Caption:  Merged phase contrast (</a:t>
            </a:r>
            <a:r>
              <a:rPr lang="en-US" sz="1600" dirty="0" err="1" smtClean="0"/>
              <a:t>hepatocytes</a:t>
            </a:r>
            <a:r>
              <a:rPr lang="en-US" sz="1600" dirty="0" smtClean="0"/>
              <a:t>) and red-fluorescent (LSECS) images taken </a:t>
            </a:r>
          </a:p>
          <a:p>
            <a:r>
              <a:rPr lang="en-US" sz="1600" dirty="0" smtClean="0"/>
              <a:t>12 days post-isolation of </a:t>
            </a:r>
            <a:r>
              <a:rPr lang="en-US" sz="1600" dirty="0" err="1" smtClean="0"/>
              <a:t>heps</a:t>
            </a:r>
            <a:r>
              <a:rPr lang="en-US" sz="1600" dirty="0" smtClean="0"/>
              <a:t> and LSECs.  A. 50K </a:t>
            </a:r>
            <a:r>
              <a:rPr lang="en-US" sz="1600" dirty="0" err="1" smtClean="0"/>
              <a:t>rLSECs-Hepatocytes</a:t>
            </a:r>
            <a:r>
              <a:rPr lang="en-US" sz="1600" dirty="0" smtClean="0"/>
              <a:t> and </a:t>
            </a:r>
          </a:p>
          <a:p>
            <a:r>
              <a:rPr lang="en-US" sz="1600" dirty="0" smtClean="0"/>
              <a:t>B.  50K rlSECs-15 PE layers- </a:t>
            </a:r>
            <a:r>
              <a:rPr lang="en-US" sz="1600" dirty="0" err="1"/>
              <a:t>H</a:t>
            </a:r>
            <a:r>
              <a:rPr lang="en-US" sz="1600" dirty="0" err="1" smtClean="0"/>
              <a:t>epatocytes</a:t>
            </a:r>
            <a:endParaRPr lang="en-US" sz="1600" dirty="0" smtClean="0"/>
          </a:p>
          <a:p>
            <a:r>
              <a:rPr lang="en-US" sz="1600" dirty="0" smtClean="0"/>
              <a:t>Scale bar = 50 microns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371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(a)</a:t>
            </a:r>
            <a:r>
              <a:rPr lang="en-US" sz="1000" dirty="0" smtClean="0">
                <a:solidFill>
                  <a:schemeClr val="bg1"/>
                </a:solidFill>
              </a:rPr>
              <a:t>                                                                  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t="13861"/>
          <a:stretch>
            <a:fillRect/>
          </a:stretch>
        </p:blipFill>
        <p:spPr bwMode="auto">
          <a:xfrm>
            <a:off x="3733800" y="1371600"/>
            <a:ext cx="1531049" cy="1259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 t="13896"/>
          <a:stretch>
            <a:fillRect/>
          </a:stretch>
        </p:blipFill>
        <p:spPr bwMode="auto">
          <a:xfrm>
            <a:off x="5305234" y="1371600"/>
            <a:ext cx="1552766" cy="1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057400" y="1371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(b)</a:t>
            </a:r>
            <a:r>
              <a:rPr lang="en-US" sz="1000" dirty="0" smtClean="0">
                <a:solidFill>
                  <a:schemeClr val="bg1"/>
                </a:solidFill>
              </a:rPr>
              <a:t>                                                                  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1371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(c)</a:t>
            </a:r>
            <a:r>
              <a:rPr lang="en-US" sz="1000" dirty="0" smtClean="0">
                <a:solidFill>
                  <a:schemeClr val="bg1"/>
                </a:solidFill>
              </a:rPr>
              <a:t>                                                                  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1371600"/>
            <a:ext cx="381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(d)</a:t>
            </a:r>
            <a:r>
              <a:rPr lang="en-US" sz="1000" smtClean="0">
                <a:solidFill>
                  <a:schemeClr val="bg1"/>
                </a:solidFill>
              </a:rPr>
              <a:t>                                                                  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3861"/>
          <a:stretch>
            <a:fillRect/>
          </a:stretch>
        </p:blipFill>
        <p:spPr bwMode="auto">
          <a:xfrm>
            <a:off x="152400" y="1295400"/>
            <a:ext cx="40290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13896"/>
          <a:stretch>
            <a:fillRect/>
          </a:stretch>
        </p:blipFill>
        <p:spPr bwMode="auto">
          <a:xfrm>
            <a:off x="4267200" y="1295400"/>
            <a:ext cx="40862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838200"/>
            <a:ext cx="393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                                                                 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029200"/>
            <a:ext cx="89262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SE-1 </a:t>
            </a:r>
            <a:r>
              <a:rPr lang="en-US" dirty="0" err="1"/>
              <a:t>immunostaining</a:t>
            </a:r>
            <a:r>
              <a:rPr lang="en-US" dirty="0"/>
              <a:t> to monitor </a:t>
            </a:r>
            <a:r>
              <a:rPr lang="en-US" dirty="0" err="1"/>
              <a:t>rLSEC</a:t>
            </a:r>
            <a:r>
              <a:rPr lang="en-US" dirty="0"/>
              <a:t> phenotype, images obtained on </a:t>
            </a:r>
            <a:endParaRPr lang="en-US" dirty="0" smtClean="0"/>
          </a:p>
          <a:p>
            <a:r>
              <a:rPr lang="en-US" dirty="0" smtClean="0"/>
              <a:t>day 12 </a:t>
            </a:r>
            <a:r>
              <a:rPr lang="en-US" dirty="0"/>
              <a:t>in culture.  </a:t>
            </a:r>
            <a:r>
              <a:rPr lang="en-US" b="1" dirty="0"/>
              <a:t>A.</a:t>
            </a:r>
            <a:r>
              <a:rPr lang="en-US" dirty="0"/>
              <a:t>  </a:t>
            </a:r>
            <a:r>
              <a:rPr lang="en-US" dirty="0" err="1"/>
              <a:t>rLSEC</a:t>
            </a:r>
            <a:r>
              <a:rPr lang="en-US" dirty="0"/>
              <a:t> monolayer,</a:t>
            </a:r>
            <a:r>
              <a:rPr lang="en-US" b="1" dirty="0"/>
              <a:t> B.</a:t>
            </a:r>
            <a:r>
              <a:rPr lang="en-US" dirty="0"/>
              <a:t> </a:t>
            </a:r>
            <a:r>
              <a:rPr lang="en-US" dirty="0" smtClean="0"/>
              <a:t>50K </a:t>
            </a:r>
            <a:r>
              <a:rPr lang="en-US" dirty="0"/>
              <a:t>rLSEC-15L- </a:t>
            </a:r>
            <a:r>
              <a:rPr lang="en-US" dirty="0" err="1"/>
              <a:t>Hepatocyte</a:t>
            </a:r>
            <a:r>
              <a:rPr lang="en-US" dirty="0"/>
              <a:t>. Scale bar = 50 microns.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Padma</dc:creator>
  <cp:lastModifiedBy>T. M. Murali</cp:lastModifiedBy>
  <cp:revision>3</cp:revision>
  <dcterms:created xsi:type="dcterms:W3CDTF">2011-03-28T02:41:06Z</dcterms:created>
  <dcterms:modified xsi:type="dcterms:W3CDTF">2011-04-01T00:51:07Z</dcterms:modified>
</cp:coreProperties>
</file>